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8" r:id="rId4"/>
    <p:sldId id="285" r:id="rId5"/>
    <p:sldId id="258" r:id="rId6"/>
    <p:sldId id="260" r:id="rId7"/>
    <p:sldId id="262" r:id="rId8"/>
    <p:sldId id="264" r:id="rId9"/>
    <p:sldId id="266" r:id="rId10"/>
    <p:sldId id="269" r:id="rId11"/>
    <p:sldId id="271" r:id="rId12"/>
    <p:sldId id="274" r:id="rId13"/>
    <p:sldId id="278" r:id="rId14"/>
    <p:sldId id="276" r:id="rId15"/>
    <p:sldId id="280" r:id="rId16"/>
    <p:sldId id="282" r:id="rId17"/>
    <p:sldId id="273" r:id="rId18"/>
    <p:sldId id="28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4B710-F229-4EFB-9C6C-2582D4E169FC}" type="datetimeFigureOut">
              <a:rPr lang="el-GR" smtClean="0"/>
              <a:t>25/6/2016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60929-290F-4453-8E32-080092681A36}"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4660929-290F-4453-8E32-080092681A36}" type="slidenum">
              <a:rPr lang="el-GR" smtClean="0"/>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C0775DE-48A3-43DF-B09C-20F0E164AEBF}" type="datetimeFigureOut">
              <a:rPr lang="el-GR" smtClean="0"/>
              <a:t>24/6/2016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B0B4AC5-8810-458D-8038-4E9DB3C4C87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75DE-48A3-43DF-B09C-20F0E164AEBF}" type="datetimeFigureOut">
              <a:rPr lang="el-GR" smtClean="0"/>
              <a:t>24/6/2016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B4AC5-8810-458D-8038-4E9DB3C4C87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US" dirty="0" smtClean="0"/>
              <a:t>Developing a dialectical perspective to cultural – historical theory </a:t>
            </a:r>
            <a:endParaRPr lang="el-GR" dirty="0"/>
          </a:p>
        </p:txBody>
      </p:sp>
      <p:sp>
        <p:nvSpPr>
          <p:cNvPr id="3" name="2 - Υπότιτλος"/>
          <p:cNvSpPr>
            <a:spLocks noGrp="1"/>
          </p:cNvSpPr>
          <p:nvPr>
            <p:ph type="subTitle" idx="1"/>
          </p:nvPr>
        </p:nvSpPr>
        <p:spPr/>
        <p:txBody>
          <a:bodyPr/>
          <a:lstStyle/>
          <a:p>
            <a:r>
              <a:rPr lang="en-US" dirty="0" smtClean="0"/>
              <a:t>Manolis Dafermos </a:t>
            </a:r>
          </a:p>
          <a:p>
            <a:r>
              <a:rPr lang="en-US" dirty="0" smtClean="0"/>
              <a:t>University of Crete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normAutofit fontScale="90000"/>
          </a:bodyPr>
          <a:lstStyle/>
          <a:p>
            <a:pPr algn="ctr"/>
            <a:r>
              <a:rPr lang="en-US" sz="3200" b="1" dirty="0" smtClean="0"/>
              <a:t/>
            </a:r>
            <a:br>
              <a:rPr lang="en-US" sz="3200" b="1" dirty="0" smtClean="0"/>
            </a:br>
            <a:r>
              <a:rPr lang="en-US" sz="3200" b="1" dirty="0" smtClean="0"/>
              <a:t/>
            </a:r>
            <a:br>
              <a:rPr lang="en-US" sz="3200" b="1" dirty="0" smtClean="0"/>
            </a:br>
            <a:r>
              <a:rPr lang="en-US" sz="3200" b="1" dirty="0" smtClean="0"/>
              <a:t>Toward a dialectical approach to cultural historical theory</a:t>
            </a:r>
            <a:r>
              <a:rPr lang="el-GR" dirty="0" smtClean="0"/>
              <a:t/>
            </a:r>
            <a:br>
              <a:rPr lang="el-GR" dirty="0" smtClean="0"/>
            </a:br>
            <a:endParaRPr lang="el-GR" dirty="0" smtClean="0"/>
          </a:p>
        </p:txBody>
      </p:sp>
      <p:sp>
        <p:nvSpPr>
          <p:cNvPr id="6147" name="2 - Θέση περιεχομένου"/>
          <p:cNvSpPr>
            <a:spLocks noGrp="1"/>
          </p:cNvSpPr>
          <p:nvPr>
            <p:ph idx="1"/>
          </p:nvPr>
        </p:nvSpPr>
        <p:spPr/>
        <p:txBody>
          <a:bodyPr>
            <a:normAutofit lnSpcReduction="10000"/>
          </a:bodyPr>
          <a:lstStyle/>
          <a:p>
            <a:r>
              <a:rPr lang="en-US" dirty="0" smtClean="0"/>
              <a:t>1. the </a:t>
            </a:r>
            <a:r>
              <a:rPr lang="en-US" b="1" dirty="0" smtClean="0"/>
              <a:t>dialectics of history </a:t>
            </a:r>
            <a:r>
              <a:rPr lang="en-US" dirty="0" smtClean="0"/>
              <a:t>- the historical context of the formation of cultural historical theory in Soviet Union in 1920s early 1930s.</a:t>
            </a:r>
          </a:p>
          <a:p>
            <a:r>
              <a:rPr lang="en-US" dirty="0" smtClean="0"/>
              <a:t>2. </a:t>
            </a:r>
            <a:r>
              <a:rPr lang="en-US" b="1" dirty="0" smtClean="0"/>
              <a:t>the dialectics of development of science- </a:t>
            </a:r>
            <a:r>
              <a:rPr lang="en-US" dirty="0" smtClean="0"/>
              <a:t>the crisis of psychology as a discipline in early 20</a:t>
            </a:r>
            <a:r>
              <a:rPr lang="en-US" baseline="30000" dirty="0" smtClean="0"/>
              <a:t>th</a:t>
            </a:r>
            <a:r>
              <a:rPr lang="en-US" dirty="0" smtClean="0"/>
              <a:t> century.</a:t>
            </a:r>
          </a:p>
          <a:p>
            <a:r>
              <a:rPr lang="en-US" dirty="0" smtClean="0"/>
              <a:t>3. </a:t>
            </a:r>
            <a:r>
              <a:rPr lang="en-US" b="1" dirty="0" smtClean="0"/>
              <a:t>the dialectics of Vygotsky’s creative development</a:t>
            </a:r>
            <a:r>
              <a:rPr lang="en-US" dirty="0" smtClean="0"/>
              <a:t> as a personality - building of new theory in the domain of psychology. </a:t>
            </a:r>
            <a:endParaRPr lang="el-GR" dirty="0" smtClean="0"/>
          </a:p>
          <a:p>
            <a:endParaRPr lang="el-GR" dirty="0" smtClean="0"/>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2800" b="1" dirty="0" smtClean="0"/>
              <a:t>Key methodological issues of dialectics  </a:t>
            </a:r>
            <a:r>
              <a:rPr lang="el-GR" sz="2800" b="1" dirty="0" smtClean="0"/>
              <a:t/>
            </a:r>
            <a:br>
              <a:rPr lang="el-GR" sz="2800" b="1" dirty="0" smtClean="0"/>
            </a:br>
            <a:endParaRPr lang="el-GR" sz="2800" b="1" dirty="0"/>
          </a:p>
        </p:txBody>
      </p:sp>
      <p:sp>
        <p:nvSpPr>
          <p:cNvPr id="3" name="2 - Θέση περιεχομένου"/>
          <p:cNvSpPr>
            <a:spLocks noGrp="1"/>
          </p:cNvSpPr>
          <p:nvPr>
            <p:ph idx="1"/>
          </p:nvPr>
        </p:nvSpPr>
        <p:spPr/>
        <p:txBody>
          <a:bodyPr/>
          <a:lstStyle/>
          <a:p>
            <a:r>
              <a:rPr lang="en-US" dirty="0" smtClean="0"/>
              <a:t>1. the relations between </a:t>
            </a:r>
            <a:r>
              <a:rPr lang="en-US" b="1" dirty="0" smtClean="0"/>
              <a:t>essence</a:t>
            </a:r>
            <a:r>
              <a:rPr lang="en-US" dirty="0" smtClean="0"/>
              <a:t> and </a:t>
            </a:r>
            <a:r>
              <a:rPr lang="en-US" b="1" dirty="0" smtClean="0"/>
              <a:t>phenomenon </a:t>
            </a:r>
            <a:r>
              <a:rPr lang="en-US" dirty="0" smtClean="0"/>
              <a:t>(surface). </a:t>
            </a:r>
            <a:endParaRPr lang="el-GR" dirty="0" smtClean="0"/>
          </a:p>
          <a:p>
            <a:r>
              <a:rPr lang="en-US" dirty="0" smtClean="0"/>
              <a:t>2. The </a:t>
            </a:r>
            <a:r>
              <a:rPr lang="en-US" b="1" dirty="0" smtClean="0"/>
              <a:t>ascent from the abstract to the concrete </a:t>
            </a:r>
            <a:r>
              <a:rPr lang="en-US" dirty="0" smtClean="0"/>
              <a:t>and its relation to the movement of thinking from the sensory- concrete to the abstract.   </a:t>
            </a:r>
            <a:endParaRPr lang="el-GR" dirty="0" smtClean="0"/>
          </a:p>
          <a:p>
            <a:r>
              <a:rPr lang="en-US" dirty="0" smtClean="0"/>
              <a:t>3. The relations between the </a:t>
            </a:r>
            <a:r>
              <a:rPr lang="en-US" b="1" dirty="0" smtClean="0"/>
              <a:t>logical</a:t>
            </a:r>
            <a:r>
              <a:rPr lang="en-US" dirty="0" smtClean="0"/>
              <a:t> and </a:t>
            </a:r>
            <a:r>
              <a:rPr lang="en-US" b="1" dirty="0" smtClean="0"/>
              <a:t>historical </a:t>
            </a:r>
            <a:r>
              <a:rPr lang="en-US" dirty="0" smtClean="0"/>
              <a:t>method.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2200" b="1" dirty="0" smtClean="0"/>
              <a:t>1. the relations between essence and phenomenon (surface).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dirty="0" smtClean="0"/>
              <a:t>Calling  into question </a:t>
            </a:r>
            <a:r>
              <a:rPr lang="en-US" b="1" dirty="0" smtClean="0"/>
              <a:t>the cult of empiricism </a:t>
            </a:r>
            <a:r>
              <a:rPr lang="en-US" dirty="0" smtClean="0"/>
              <a:t>. the celebration of “</a:t>
            </a:r>
            <a:r>
              <a:rPr lang="en-US" b="1" dirty="0" smtClean="0"/>
              <a:t>the world of the </a:t>
            </a:r>
            <a:r>
              <a:rPr lang="en-US" b="1" dirty="0" err="1" smtClean="0"/>
              <a:t>pseudoconcrete</a:t>
            </a:r>
            <a:r>
              <a:rPr lang="en-US" b="1" dirty="0" smtClean="0"/>
              <a:t>”,</a:t>
            </a:r>
            <a:r>
              <a:rPr lang="en-US" dirty="0" smtClean="0"/>
              <a:t> “the world of external phenomena which are played out on the surface of real essential processes” (</a:t>
            </a:r>
            <a:r>
              <a:rPr lang="en-US" dirty="0" err="1" smtClean="0"/>
              <a:t>Kozik</a:t>
            </a:r>
            <a:r>
              <a:rPr lang="en-US" dirty="0" smtClean="0"/>
              <a:t>, 1976, p.2).</a:t>
            </a:r>
            <a:endParaRPr lang="el-GR" dirty="0" smtClean="0"/>
          </a:p>
          <a:p>
            <a:r>
              <a:rPr lang="en-US" dirty="0" smtClean="0"/>
              <a:t> The investigation of </a:t>
            </a:r>
            <a:r>
              <a:rPr lang="en-US" b="1" dirty="0" smtClean="0"/>
              <a:t>internal, essential relations of a developing object</a:t>
            </a:r>
            <a:r>
              <a:rPr lang="en-US" dirty="0" smtClean="0"/>
              <a:t> challenges empiricism based on the Locke’s idea that knowledge derived from sensuous experience. </a:t>
            </a:r>
          </a:p>
          <a:p>
            <a:r>
              <a:rPr lang="en-US" dirty="0" smtClean="0"/>
              <a:t>The </a:t>
            </a:r>
            <a:r>
              <a:rPr lang="en-US" b="1" dirty="0" smtClean="0"/>
              <a:t>‘postulate of immediacy</a:t>
            </a:r>
            <a:r>
              <a:rPr lang="en-US" dirty="0" smtClean="0"/>
              <a:t>’ was challenged not only by Vygotsky but by other Soviet psychologists (Leontiev, </a:t>
            </a:r>
            <a:r>
              <a:rPr lang="en-US" dirty="0" err="1" smtClean="0"/>
              <a:t>Uznadtze</a:t>
            </a:r>
            <a:r>
              <a:rPr lang="en-US" dirty="0" smtClean="0"/>
              <a:t>, etc.)  </a:t>
            </a:r>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3200" b="1" dirty="0" smtClean="0"/>
              <a:t>2. Exploring the ascent form the abstract to the concrete</a:t>
            </a:r>
            <a:endParaRPr lang="el-GR" sz="3200" dirty="0"/>
          </a:p>
        </p:txBody>
      </p:sp>
      <p:sp>
        <p:nvSpPr>
          <p:cNvPr id="3" name="2 - Θέση περιεχομένου"/>
          <p:cNvSpPr>
            <a:spLocks noGrp="1"/>
          </p:cNvSpPr>
          <p:nvPr>
            <p:ph idx="1"/>
          </p:nvPr>
        </p:nvSpPr>
        <p:spPr/>
        <p:txBody>
          <a:bodyPr>
            <a:normAutofit fontScale="62500" lnSpcReduction="20000"/>
          </a:bodyPr>
          <a:lstStyle/>
          <a:p>
            <a:r>
              <a:rPr lang="en-US" dirty="0" smtClean="0"/>
              <a:t> Vygotsky tended to associate the concrete thought with factually based mental "complexes" and abstract thought to logical "concepts". </a:t>
            </a:r>
            <a:endParaRPr lang="el-GR" dirty="0" smtClean="0"/>
          </a:p>
          <a:p>
            <a:pPr>
              <a:buNone/>
            </a:pPr>
            <a:r>
              <a:rPr lang="en-US" dirty="0" smtClean="0"/>
              <a:t>“The most important characteristic of </a:t>
            </a:r>
            <a:r>
              <a:rPr lang="en-US" dirty="0" err="1" smtClean="0"/>
              <a:t>complexive</a:t>
            </a:r>
            <a:r>
              <a:rPr lang="en-US" dirty="0" smtClean="0"/>
              <a:t> thinking is that it occurs on the plane of </a:t>
            </a:r>
            <a:r>
              <a:rPr lang="en-US" b="1" dirty="0" smtClean="0"/>
              <a:t>concrete-empirical thinking</a:t>
            </a:r>
            <a:r>
              <a:rPr lang="en-US" dirty="0" smtClean="0"/>
              <a:t> rather than on the plane of </a:t>
            </a:r>
            <a:r>
              <a:rPr lang="en-US" b="1" dirty="0" smtClean="0"/>
              <a:t>abstract-logical thinking</a:t>
            </a:r>
            <a:r>
              <a:rPr lang="en-US" dirty="0" smtClean="0"/>
              <a:t>. Therefore, the complex is not characterized by the underlying unity of connections which helped to establish it”. (Vygotsky 1987a, p.137)</a:t>
            </a:r>
          </a:p>
          <a:p>
            <a:r>
              <a:rPr lang="en-US" dirty="0" smtClean="0"/>
              <a:t>"</a:t>
            </a:r>
            <a:r>
              <a:rPr lang="en-US" b="1" dirty="0" smtClean="0"/>
              <a:t>Consciousness [...] begins to assume a concrete character</a:t>
            </a:r>
            <a:r>
              <a:rPr lang="en-US" dirty="0" smtClean="0"/>
              <a:t>. Words, through which the world is reflected, evoke a system of practically actuated connections. </a:t>
            </a:r>
            <a:r>
              <a:rPr lang="en-US" b="1" dirty="0" smtClean="0"/>
              <a:t>It is only at the final stage that consciousness acquires an abstract verbal-logical character</a:t>
            </a:r>
            <a:r>
              <a:rPr lang="en-US" dirty="0" smtClean="0"/>
              <a:t>, which differs from the earlier stages both in its meaning structure and in psychological processes, although even at this stage the connections that characterize the previous stages are covertly preserved." (Luria</a:t>
            </a:r>
          </a:p>
          <a:p>
            <a:r>
              <a:rPr lang="en-US" dirty="0" smtClean="0"/>
              <a:t>1982, p.53).</a:t>
            </a:r>
            <a:endParaRPr lang="el-GR" dirty="0" smtClean="0"/>
          </a:p>
          <a:p>
            <a:r>
              <a:rPr lang="en-US" dirty="0" smtClean="0"/>
              <a:t> </a:t>
            </a:r>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381000"/>
            <a:ext cx="8153400" cy="1295400"/>
          </a:xfrm>
        </p:spPr>
        <p:txBody>
          <a:bodyPr>
            <a:normAutofit fontScale="90000"/>
          </a:bodyPr>
          <a:lstStyle/>
          <a:p>
            <a:r>
              <a:rPr lang="en-US" dirty="0" smtClean="0"/>
              <a:t>2. Exploring the ascent form the abstract to the concrete</a:t>
            </a:r>
            <a:endParaRPr lang="el-GR" dirty="0"/>
          </a:p>
        </p:txBody>
      </p:sp>
      <p:sp>
        <p:nvSpPr>
          <p:cNvPr id="3" name="2 - Θέση περιεχομένου"/>
          <p:cNvSpPr>
            <a:spLocks noGrp="1"/>
          </p:cNvSpPr>
          <p:nvPr>
            <p:ph idx="1"/>
          </p:nvPr>
        </p:nvSpPr>
        <p:spPr>
          <a:xfrm>
            <a:off x="381000" y="1676400"/>
            <a:ext cx="8534400" cy="4648200"/>
          </a:xfrm>
        </p:spPr>
        <p:txBody>
          <a:bodyPr>
            <a:noAutofit/>
          </a:bodyPr>
          <a:lstStyle/>
          <a:p>
            <a:r>
              <a:rPr lang="en-US" sz="2100" dirty="0" smtClean="0"/>
              <a:t>Vygotsky and Luria tended to associate </a:t>
            </a:r>
            <a:r>
              <a:rPr lang="en-US" sz="2100" b="1" dirty="0" smtClean="0"/>
              <a:t>thinking with the abstract thinking </a:t>
            </a:r>
            <a:r>
              <a:rPr lang="en-US" sz="2100" dirty="0" smtClean="0"/>
              <a:t>and </a:t>
            </a:r>
            <a:r>
              <a:rPr lang="en-US" sz="2100" b="1" dirty="0" smtClean="0"/>
              <a:t>generalization</a:t>
            </a:r>
            <a:r>
              <a:rPr lang="en-US" sz="2100" dirty="0" smtClean="0"/>
              <a:t> function with the category of “</a:t>
            </a:r>
            <a:r>
              <a:rPr lang="en-US" sz="2100" b="1" dirty="0" smtClean="0"/>
              <a:t>abstractness</a:t>
            </a:r>
            <a:r>
              <a:rPr lang="en-US" sz="2100" dirty="0" smtClean="0"/>
              <a:t>” (Braun 1991).  In other words, thinking was investigated by Vygotsky mainly in terms of understanding rather than in terms of reason.   The view of thinking as an abstract, logical process. </a:t>
            </a:r>
          </a:p>
          <a:p>
            <a:r>
              <a:rPr lang="en-US" sz="2100" dirty="0" smtClean="0"/>
              <a:t>The abstract thought as the final stage of concept development. “Concepts are distributed between poles ranging from an immediate, sensual, graphic grasping of the object to the ultimate generalization (i.e., the most abstract concept)” (Vygotsky, p.226). The term “concrete” is defined as an immediate sensory grasp of an object, while the “abstract” as its maximally generalized conceptualization. </a:t>
            </a:r>
          </a:p>
          <a:p>
            <a:r>
              <a:rPr lang="en-US" sz="2100" dirty="0" smtClean="0"/>
              <a:t>Ilyenkov criticized the identification of the concrete with the sensual experience and the abstract with  a mental schema or sign description of the concrete (empiricist philosophy of the 16th and 17th centuries). </a:t>
            </a:r>
            <a:r>
              <a:rPr lang="el-GR" sz="2100" dirty="0" smtClean="0"/>
              <a:t> </a:t>
            </a:r>
            <a:endParaRPr lang="el-GR" sz="2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533400" y="533400"/>
            <a:ext cx="8153400" cy="762000"/>
          </a:xfrm>
        </p:spPr>
        <p:txBody>
          <a:bodyPr>
            <a:normAutofit fontScale="90000"/>
          </a:bodyPr>
          <a:lstStyle/>
          <a:p>
            <a:pPr algn="ct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3. </a:t>
            </a:r>
            <a:r>
              <a:rPr lang="en-US" sz="2700" b="1" dirty="0" smtClean="0"/>
              <a:t>Vygotsky’s </a:t>
            </a:r>
            <a:r>
              <a:rPr lang="en-US" sz="2700" b="1" dirty="0" smtClean="0"/>
              <a:t>reproduced Engels's interpretation of the interrelation between the logical and historical methods</a:t>
            </a:r>
            <a:r>
              <a:rPr lang="el-GR" dirty="0" smtClean="0"/>
              <a:t/>
            </a:r>
            <a:br>
              <a:rPr lang="el-GR" dirty="0" smtClean="0"/>
            </a:br>
            <a:endParaRPr lang="el-GR" dirty="0"/>
          </a:p>
        </p:txBody>
      </p:sp>
      <p:sp>
        <p:nvSpPr>
          <p:cNvPr id="6" name="5 - Θέση περιεχομένου"/>
          <p:cNvSpPr>
            <a:spLocks noGrp="1"/>
          </p:cNvSpPr>
          <p:nvPr>
            <p:ph idx="1"/>
          </p:nvPr>
        </p:nvSpPr>
        <p:spPr>
          <a:xfrm>
            <a:off x="304800" y="1219200"/>
            <a:ext cx="8610600" cy="5105400"/>
          </a:xfrm>
        </p:spPr>
        <p:txBody>
          <a:bodyPr>
            <a:normAutofit fontScale="55000" lnSpcReduction="20000"/>
          </a:bodyPr>
          <a:lstStyle/>
          <a:p>
            <a:pPr algn="just"/>
            <a:r>
              <a:rPr lang="en-US" dirty="0" smtClean="0"/>
              <a:t> </a:t>
            </a:r>
            <a:endParaRPr lang="en-US" dirty="0" smtClean="0"/>
          </a:p>
          <a:p>
            <a:pPr algn="just"/>
            <a:endParaRPr lang="en-US" sz="3100" dirty="0"/>
          </a:p>
          <a:p>
            <a:pPr algn="just"/>
            <a:endParaRPr lang="en-US" sz="3100" dirty="0" smtClean="0"/>
          </a:p>
          <a:p>
            <a:pPr algn="just"/>
            <a:r>
              <a:rPr lang="en-US" sz="3800" dirty="0" smtClean="0"/>
              <a:t>“</a:t>
            </a:r>
            <a:r>
              <a:rPr lang="en-US" sz="3800" dirty="0" smtClean="0"/>
              <a:t>Dialectical thinking does not place logical and historical methods for acquiring knowledge in opposition to one another. In accordance with Engels's well known definition, the logical method of investigation is itself an historical method. </a:t>
            </a:r>
            <a:r>
              <a:rPr lang="en-US" sz="3800" b="1" dirty="0" smtClean="0"/>
              <a:t>Logical methods are merely freed from their historical form </a:t>
            </a:r>
            <a:r>
              <a:rPr lang="en-US" sz="3800" dirty="0" smtClean="0"/>
              <a:t>and from the element of chance in history that interferes with the structure of the scientific account. </a:t>
            </a:r>
            <a:r>
              <a:rPr lang="en-US" sz="3800" b="1" dirty="0" smtClean="0"/>
              <a:t>The logical course of thought and history begin with the same thing. </a:t>
            </a:r>
            <a:r>
              <a:rPr lang="en-US" sz="3800" dirty="0" smtClean="0"/>
              <a:t>Moreover, the </a:t>
            </a:r>
            <a:r>
              <a:rPr lang="en-US" sz="3800" b="1" dirty="0" smtClean="0"/>
              <a:t>development of logical thought is nothing but a reflection of the historical process in an abstracted and theoretically consistent form</a:t>
            </a:r>
            <a:r>
              <a:rPr lang="en-US" sz="3800" dirty="0" smtClean="0"/>
              <a:t>. It is a refined reflection of the historical process, but it is refined in correspondence with the laws that historical reality itself teaches us. The logical mode of investigation provides the possibility for studying any aspect of development in it most mature stage and in its classic form” (Vygotsky 1987a, p.146-147). </a:t>
            </a:r>
            <a:endParaRPr lang="el-GR" sz="3800" dirty="0" smtClean="0"/>
          </a:p>
          <a:p>
            <a:r>
              <a:rPr lang="en-US" sz="3800" dirty="0" smtClean="0"/>
              <a:t> </a:t>
            </a:r>
            <a:endParaRPr lang="el-GR" sz="3800"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2000" b="1" dirty="0" smtClean="0"/>
              <a:t>3. Marx’s </a:t>
            </a:r>
            <a:r>
              <a:rPr lang="en-US" sz="2000" b="1" dirty="0" smtClean="0"/>
              <a:t>understanding  of the problem of the relation between the logical and historical</a:t>
            </a:r>
            <a:endParaRPr lang="el-GR" sz="2000" b="1" dirty="0"/>
          </a:p>
        </p:txBody>
      </p:sp>
      <p:sp>
        <p:nvSpPr>
          <p:cNvPr id="3" name="2 - Θέση περιεχομένου"/>
          <p:cNvSpPr>
            <a:spLocks noGrp="1"/>
          </p:cNvSpPr>
          <p:nvPr>
            <p:ph idx="1"/>
          </p:nvPr>
        </p:nvSpPr>
        <p:spPr/>
        <p:txBody>
          <a:bodyPr>
            <a:normAutofit fontScale="62500" lnSpcReduction="20000"/>
          </a:bodyPr>
          <a:lstStyle/>
          <a:p>
            <a:r>
              <a:rPr lang="en-US" dirty="0" smtClean="0"/>
              <a:t>Marx (1957) in his “Introduction” to “A Contribution to the Critique of Political Economy” proposed a different perspective to. </a:t>
            </a:r>
            <a:endParaRPr lang="el-GR" dirty="0" smtClean="0"/>
          </a:p>
          <a:p>
            <a:r>
              <a:rPr lang="en-US" dirty="0" smtClean="0"/>
              <a:t>“It would be inexpedient and wrong therefore to present the economic categories successively in the order in which they have played the dominant role in history. On the contrary, their order of succession is determined by </a:t>
            </a:r>
            <a:r>
              <a:rPr lang="en-US" b="1" dirty="0" smtClean="0"/>
              <a:t>their mutual relation in modern bourgeois society </a:t>
            </a:r>
            <a:r>
              <a:rPr lang="en-US" dirty="0" smtClean="0"/>
              <a:t>and this is quite the reverse of what appears to be natural to them or in accordance with the sequence of historical development. The point at issue is not the role that various economic relations have played in the succession of various social formations appearing in the course of history; even less is it their sequence “as concepts” (</a:t>
            </a:r>
            <a:r>
              <a:rPr lang="en-US" i="1" dirty="0" smtClean="0"/>
              <a:t>Proudhon</a:t>
            </a:r>
            <a:r>
              <a:rPr lang="en-US" dirty="0" smtClean="0"/>
              <a:t>) (a nebulous notion of the historical process), but </a:t>
            </a:r>
            <a:r>
              <a:rPr lang="en-US" b="1" dirty="0" smtClean="0"/>
              <a:t>their position within modern bourgeois society</a:t>
            </a:r>
            <a:r>
              <a:rPr lang="en-US" dirty="0" smtClean="0"/>
              <a:t>” (Marx 1957)</a:t>
            </a:r>
            <a:endParaRPr lang="el-GR" dirty="0" smtClean="0"/>
          </a:p>
          <a:p>
            <a:r>
              <a:rPr lang="en-US" dirty="0" smtClean="0"/>
              <a:t> The economic categories should be presented in their </a:t>
            </a:r>
            <a:r>
              <a:rPr lang="en-US" b="1" dirty="0" smtClean="0"/>
              <a:t>mutual relation in modern bourgeois society</a:t>
            </a:r>
            <a:r>
              <a:rPr lang="en-US" dirty="0" smtClean="0"/>
              <a:t> rather than in the order in which they have played the dominant role in history.</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685800" y="533400"/>
            <a:ext cx="2743200" cy="1162050"/>
          </a:xfrm>
        </p:spPr>
        <p:txBody>
          <a:bodyPr>
            <a:normAutofit fontScale="90000"/>
          </a:bodyPr>
          <a:lstStyle/>
          <a:p>
            <a:pPr algn="ctr"/>
            <a:r>
              <a:rPr lang="en-US" sz="2800" b="1" dirty="0" smtClean="0"/>
              <a:t>Developmental helix</a:t>
            </a:r>
            <a:br>
              <a:rPr lang="en-US" sz="2800" b="1" dirty="0" smtClean="0"/>
            </a:br>
            <a:endParaRPr lang="el-GR" dirty="0"/>
          </a:p>
        </p:txBody>
      </p:sp>
      <p:sp>
        <p:nvSpPr>
          <p:cNvPr id="6" name="5 - Θέση κειμένου"/>
          <p:cNvSpPr>
            <a:spLocks noGrp="1"/>
          </p:cNvSpPr>
          <p:nvPr>
            <p:ph type="body" idx="2"/>
          </p:nvPr>
        </p:nvSpPr>
        <p:spPr/>
        <p:txBody>
          <a:bodyPr>
            <a:normAutofit/>
          </a:bodyPr>
          <a:lstStyle/>
          <a:p>
            <a:pPr marL="457200" indent="-457200">
              <a:buAutoNum type="alphaLcPeriod"/>
            </a:pPr>
            <a:r>
              <a:rPr lang="en-US" sz="1600" b="1" dirty="0" smtClean="0"/>
              <a:t>The past in its relation to present </a:t>
            </a:r>
          </a:p>
          <a:p>
            <a:pPr marL="457200" indent="-457200">
              <a:buAutoNum type="alphaLcPeriod"/>
            </a:pPr>
            <a:r>
              <a:rPr lang="en-US" sz="1600" b="1" dirty="0" smtClean="0"/>
              <a:t>The present (actual forms of development) </a:t>
            </a:r>
          </a:p>
          <a:p>
            <a:pPr marL="457200" indent="-457200">
              <a:buAutoNum type="alphaLcPeriod"/>
            </a:pPr>
            <a:r>
              <a:rPr lang="en-US" sz="1600" b="1" dirty="0" smtClean="0"/>
              <a:t>The future in its relation to present  </a:t>
            </a:r>
            <a:endParaRPr lang="el-GR" sz="1600" b="1" dirty="0"/>
          </a:p>
        </p:txBody>
      </p:sp>
      <p:sp>
        <p:nvSpPr>
          <p:cNvPr id="5" name="4 - Θέση περιεχομένου"/>
          <p:cNvSpPr>
            <a:spLocks noGrp="1"/>
          </p:cNvSpPr>
          <p:nvPr>
            <p:ph sz="half" idx="1"/>
          </p:nvPr>
        </p:nvSpPr>
        <p:spPr/>
        <p:txBody>
          <a:bodyPr>
            <a:normAutofit/>
          </a:bodyPr>
          <a:lstStyle/>
          <a:p>
            <a:r>
              <a:rPr lang="en-US" sz="2000" dirty="0" smtClean="0"/>
              <a:t>1.The  </a:t>
            </a:r>
            <a:r>
              <a:rPr lang="en-US" sz="2000" b="1" dirty="0" smtClean="0"/>
              <a:t>genetic method </a:t>
            </a:r>
            <a:r>
              <a:rPr lang="en-US" sz="2000" dirty="0" smtClean="0"/>
              <a:t>constitutes the movement of the product of the </a:t>
            </a:r>
            <a:r>
              <a:rPr lang="en-US" sz="2000" b="1" dirty="0" smtClean="0"/>
              <a:t>development to its initial stages</a:t>
            </a:r>
            <a:r>
              <a:rPr lang="en-US" sz="2000" dirty="0" smtClean="0"/>
              <a:t>. In others words, the genetic method depicts a </a:t>
            </a:r>
            <a:r>
              <a:rPr lang="en-US" sz="2000" b="1" dirty="0" smtClean="0"/>
              <a:t>movement from the present state to the past</a:t>
            </a:r>
            <a:r>
              <a:rPr lang="en-US" sz="2000" dirty="0" smtClean="0"/>
              <a:t>. </a:t>
            </a:r>
          </a:p>
          <a:p>
            <a:r>
              <a:rPr lang="en-US" sz="2000" dirty="0" smtClean="0"/>
              <a:t>2. The </a:t>
            </a:r>
            <a:r>
              <a:rPr lang="en-US" sz="2000" b="1" dirty="0" smtClean="0"/>
              <a:t>concept of ZPD</a:t>
            </a:r>
            <a:r>
              <a:rPr lang="en-US" sz="2000" dirty="0" smtClean="0"/>
              <a:t> reflects the movement </a:t>
            </a:r>
            <a:r>
              <a:rPr lang="en-US" sz="2000" b="1" dirty="0" smtClean="0"/>
              <a:t>from the actual form of development toward its  future forms</a:t>
            </a:r>
            <a:r>
              <a:rPr lang="en-US" sz="2000" dirty="0" smtClean="0"/>
              <a:t>. </a:t>
            </a:r>
          </a:p>
          <a:p>
            <a:endParaRPr lang="en-US" sz="2000" dirty="0" smtClean="0"/>
          </a:p>
          <a:p>
            <a:endParaRPr lang="en-US" sz="2000" dirty="0" smtClean="0"/>
          </a:p>
          <a:p>
            <a:r>
              <a:rPr lang="en-US" sz="2000" dirty="0" smtClean="0"/>
              <a:t>“The transition of the basic epistemology of science from explaining what has happened (Past to Present) to </a:t>
            </a:r>
            <a:r>
              <a:rPr lang="en-US" sz="2000" b="1" dirty="0" smtClean="0"/>
              <a:t>what could, should, and might happen</a:t>
            </a:r>
            <a:r>
              <a:rPr lang="en-US" sz="2000" dirty="0" smtClean="0"/>
              <a:t> (</a:t>
            </a:r>
            <a:r>
              <a:rPr lang="en-US" sz="2000" b="1" dirty="0" smtClean="0"/>
              <a:t>Present to Future focus</a:t>
            </a:r>
            <a:r>
              <a:rPr lang="en-US" sz="2000" dirty="0" smtClean="0"/>
              <a:t>)... ” (Valsiner,  </a:t>
            </a:r>
            <a:r>
              <a:rPr lang="en-US" sz="2000" dirty="0" err="1" smtClean="0"/>
              <a:t>Glăveanu</a:t>
            </a:r>
            <a:r>
              <a:rPr lang="en-US" sz="2000" dirty="0" smtClean="0"/>
              <a:t> and Gillespie, 2015,  p. xviii ).  </a:t>
            </a:r>
            <a:endParaRPr lang="el-GR" sz="2000" dirty="0" smtClean="0"/>
          </a:p>
          <a:p>
            <a:endParaRPr lang="en-US" sz="2000" dirty="0" smtClean="0"/>
          </a:p>
          <a:p>
            <a:endParaRPr lang="el-GR" sz="2000" dirty="0"/>
          </a:p>
        </p:txBody>
      </p:sp>
      <p:pic>
        <p:nvPicPr>
          <p:cNvPr id="1026" name="Picture 2" descr="C:\Users\Admin\Desktop\wmark.jpeg"/>
          <p:cNvPicPr>
            <a:picLocks noChangeAspect="1" noChangeArrowheads="1"/>
          </p:cNvPicPr>
          <p:nvPr/>
        </p:nvPicPr>
        <p:blipFill>
          <a:blip r:embed="rId2" cstate="print"/>
          <a:srcRect/>
          <a:stretch>
            <a:fillRect/>
          </a:stretch>
        </p:blipFill>
        <p:spPr bwMode="auto">
          <a:xfrm>
            <a:off x="152400" y="4191000"/>
            <a:ext cx="3566160" cy="329184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b="1" dirty="0" smtClean="0"/>
              <a:t>Conclusion</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n-US" dirty="0" smtClean="0"/>
              <a:t>“We are talking here not about the problem of the application of dialectics to the development of other fields of knowledge, whether it is political economy or physics, psychology or mathematics, economic policy or the field of burning political issues, but about </a:t>
            </a:r>
            <a:r>
              <a:rPr lang="en-US" b="1" dirty="0" smtClean="0"/>
              <a:t>the elaboration of the apparatus of dialectics itself, </a:t>
            </a:r>
            <a:r>
              <a:rPr lang="en-US" b="1" dirty="0" err="1" smtClean="0"/>
              <a:t>i.e</a:t>
            </a:r>
            <a:r>
              <a:rPr lang="en-US" b="1" dirty="0" smtClean="0"/>
              <a:t>,  a system of its special concepts, categories</a:t>
            </a:r>
            <a:r>
              <a:rPr lang="en-US" dirty="0" smtClean="0"/>
              <a:t>” (Ilyenkov, 1991, p.57). </a:t>
            </a:r>
            <a:endParaRPr lang="el-GR" dirty="0" smtClean="0"/>
          </a:p>
          <a:p>
            <a:r>
              <a:rPr lang="en-US" dirty="0" smtClean="0"/>
              <a:t> The crucial question of the </a:t>
            </a:r>
            <a:r>
              <a:rPr lang="en-US" b="1" dirty="0" smtClean="0"/>
              <a:t>further development of the conceptual apparatus of dialectics </a:t>
            </a:r>
            <a:r>
              <a:rPr lang="en-US" dirty="0" smtClean="0"/>
              <a:t>itself posed by Ilyenkov, Vaziulin and other thinkers remains unsolved. </a:t>
            </a: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title"/>
          </p:nvPr>
        </p:nvSpPr>
        <p:spPr/>
        <p:txBody>
          <a:bodyPr>
            <a:normAutofit/>
          </a:bodyPr>
          <a:lstStyle/>
          <a:p>
            <a:pPr algn="ctr" eaLnBrk="1" hangingPunct="1"/>
            <a:r>
              <a:rPr lang="en-US" sz="2400" b="1" dirty="0" smtClean="0"/>
              <a:t>The disappearance of dialectics </a:t>
            </a:r>
            <a:endParaRPr lang="el-GR" sz="2400" b="1" dirty="0" smtClean="0"/>
          </a:p>
        </p:txBody>
      </p:sp>
      <p:sp>
        <p:nvSpPr>
          <p:cNvPr id="4" name="3 - Θέση κειμένου"/>
          <p:cNvSpPr>
            <a:spLocks noGrp="1"/>
          </p:cNvSpPr>
          <p:nvPr>
            <p:ph type="body" idx="2"/>
          </p:nvPr>
        </p:nvSpPr>
        <p:spPr/>
        <p:txBody>
          <a:bodyPr/>
          <a:lstStyle/>
          <a:p>
            <a:endParaRPr lang="el-GR" dirty="0"/>
          </a:p>
        </p:txBody>
      </p:sp>
      <p:sp>
        <p:nvSpPr>
          <p:cNvPr id="4099" name="2 - Θέση περιεχομένου"/>
          <p:cNvSpPr>
            <a:spLocks noGrp="1"/>
          </p:cNvSpPr>
          <p:nvPr>
            <p:ph sz="half" idx="1"/>
          </p:nvPr>
        </p:nvSpPr>
        <p:spPr>
          <a:xfrm>
            <a:off x="3581400" y="533400"/>
            <a:ext cx="5486400" cy="6096000"/>
          </a:xfrm>
        </p:spPr>
        <p:txBody>
          <a:bodyPr>
            <a:normAutofit fontScale="55000" lnSpcReduction="20000"/>
          </a:bodyPr>
          <a:lstStyle/>
          <a:p>
            <a:pPr eaLnBrk="1" hangingPunct="1"/>
            <a:r>
              <a:rPr lang="en-US" dirty="0" smtClean="0"/>
              <a:t>Dialectics has disappeared from sight in North Atlantic Academy. </a:t>
            </a:r>
          </a:p>
          <a:p>
            <a:pPr eaLnBrk="1" hangingPunct="1"/>
            <a:r>
              <a:rPr lang="en-US" dirty="0" smtClean="0"/>
              <a:t>Increasing </a:t>
            </a:r>
            <a:r>
              <a:rPr lang="en-US" b="1" dirty="0" err="1" smtClean="0"/>
              <a:t>individualisation</a:t>
            </a:r>
            <a:r>
              <a:rPr lang="en-US" dirty="0" smtClean="0"/>
              <a:t> and </a:t>
            </a:r>
            <a:r>
              <a:rPr lang="en-US" b="1" dirty="0" smtClean="0"/>
              <a:t>fragmentation</a:t>
            </a:r>
            <a:r>
              <a:rPr lang="en-US" dirty="0" smtClean="0"/>
              <a:t> of social life</a:t>
            </a:r>
          </a:p>
          <a:p>
            <a:pPr eaLnBrk="1" hangingPunct="1"/>
            <a:r>
              <a:rPr lang="en-US" dirty="0" smtClean="0"/>
              <a:t>the </a:t>
            </a:r>
            <a:r>
              <a:rPr lang="en-US" b="1" dirty="0" smtClean="0"/>
              <a:t>lack of dialectical mode of thinking</a:t>
            </a:r>
          </a:p>
          <a:p>
            <a:endParaRPr lang="en-US" dirty="0" smtClean="0"/>
          </a:p>
          <a:p>
            <a:r>
              <a:rPr lang="en-US" dirty="0" smtClean="0"/>
              <a:t>Popper (1940) argued that dialectics should be refused, because it violates the laws of formal logic, especially the law of non-contradiction. Contradictions should be eliminated from science.</a:t>
            </a:r>
            <a:endParaRPr lang="en-US" b="1" dirty="0" smtClean="0"/>
          </a:p>
          <a:p>
            <a:pPr eaLnBrk="1" hangingPunct="1"/>
            <a:endParaRPr lang="en-US" b="1" dirty="0" smtClean="0"/>
          </a:p>
          <a:p>
            <a:pPr eaLnBrk="1" hangingPunct="1"/>
            <a:r>
              <a:rPr lang="en-US" dirty="0" smtClean="0"/>
              <a:t>The devaluation of the dialectic underpinnings of cultural-historical theory</a:t>
            </a:r>
          </a:p>
          <a:p>
            <a:r>
              <a:rPr lang="en-US" dirty="0" smtClean="0"/>
              <a:t>The tendency of the reception of CHT through the lens of the dominant ways of thinking in North Atlantic Academy.</a:t>
            </a:r>
            <a:endParaRPr lang="el-GR" dirty="0" smtClean="0"/>
          </a:p>
          <a:p>
            <a:r>
              <a:rPr lang="en-US" dirty="0" err="1" smtClean="0"/>
              <a:t>Sokolova</a:t>
            </a:r>
            <a:r>
              <a:rPr lang="en-US" dirty="0" smtClean="0"/>
              <a:t> (2011) in the past few decades “dialectic” became in Russia a kind of dirty word. </a:t>
            </a:r>
            <a:endParaRPr lang="el-GR" dirty="0" smtClean="0"/>
          </a:p>
          <a:p>
            <a:pPr>
              <a:buNone/>
            </a:pPr>
            <a:r>
              <a:rPr lang="el-GR" dirty="0" smtClean="0"/>
              <a:t> </a:t>
            </a:r>
            <a:r>
              <a:rPr lang="en-US" dirty="0" smtClean="0"/>
              <a:t>the dialectical underpinnings of Vygotsky’s theory have been forgotten. </a:t>
            </a:r>
          </a:p>
          <a:p>
            <a:pPr>
              <a:buNone/>
            </a:pPr>
            <a:r>
              <a:rPr lang="en-US" dirty="0" smtClean="0"/>
              <a:t>the real social contradictions are rapidly growing, while the dialectical way of reasoning is ignored and devaluated. </a:t>
            </a:r>
            <a:endParaRPr lang="el-GR" dirty="0" smtClean="0"/>
          </a:p>
          <a:p>
            <a:pPr eaLnBrk="1" hangingPunct="1"/>
            <a:endParaRPr lang="el-GR" dirty="0" smtClean="0"/>
          </a:p>
        </p:txBody>
      </p:sp>
      <p:pic>
        <p:nvPicPr>
          <p:cNvPr id="2" name="Picture 2" descr="C:\Users\Admin\Desktop\team-fragmentation.jpg"/>
          <p:cNvPicPr>
            <a:picLocks noChangeAspect="1" noChangeArrowheads="1"/>
          </p:cNvPicPr>
          <p:nvPr/>
        </p:nvPicPr>
        <p:blipFill>
          <a:blip r:embed="rId2" cstate="print"/>
          <a:srcRect/>
          <a:stretch>
            <a:fillRect/>
          </a:stretch>
        </p:blipFill>
        <p:spPr bwMode="auto">
          <a:xfrm>
            <a:off x="0" y="1371600"/>
            <a:ext cx="3657600" cy="2743200"/>
          </a:xfrm>
          <a:prstGeom prst="rect">
            <a:avLst/>
          </a:prstGeom>
          <a:noFill/>
        </p:spPr>
      </p:pic>
      <p:pic>
        <p:nvPicPr>
          <p:cNvPr id="1027" name="Picture 3" descr="C:\Users\Admin\Desktop\Screen-Shot-2013-02-18-at-9.06.14-AM.png"/>
          <p:cNvPicPr>
            <a:picLocks noChangeAspect="1" noChangeArrowheads="1"/>
          </p:cNvPicPr>
          <p:nvPr/>
        </p:nvPicPr>
        <p:blipFill>
          <a:blip r:embed="rId3" cstate="print"/>
          <a:srcRect/>
          <a:stretch>
            <a:fillRect/>
          </a:stretch>
        </p:blipFill>
        <p:spPr bwMode="auto">
          <a:xfrm>
            <a:off x="-152400" y="3429000"/>
            <a:ext cx="3810000" cy="2895600"/>
          </a:xfrm>
          <a:prstGeom prst="rect">
            <a:avLst/>
          </a:prstGeom>
          <a:noFill/>
        </p:spPr>
      </p:pic>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fontScale="90000"/>
          </a:bodyPr>
          <a:lstStyle/>
          <a:p>
            <a:r>
              <a:rPr lang="en-US" sz="4000" b="1" dirty="0" smtClean="0"/>
              <a:t>Dialectics</a:t>
            </a:r>
            <a:br>
              <a:rPr lang="en-US" sz="4000" b="1" dirty="0" smtClean="0"/>
            </a:br>
            <a:r>
              <a:rPr lang="en-US" sz="4000" b="1" dirty="0" smtClean="0"/>
              <a:t>Neither </a:t>
            </a:r>
            <a:r>
              <a:rPr lang="en-US" sz="4000" b="1" i="1" dirty="0" smtClean="0"/>
              <a:t>Eclectic</a:t>
            </a:r>
            <a:r>
              <a:rPr lang="en-US" sz="4000" b="1" dirty="0" smtClean="0"/>
              <a:t> nor </a:t>
            </a:r>
            <a:r>
              <a:rPr lang="en-US" sz="4000" b="1" i="1" dirty="0" smtClean="0"/>
              <a:t>Dogmatic</a:t>
            </a:r>
            <a:r>
              <a:rPr lang="en-US" i="1" dirty="0" smtClean="0"/>
              <a:t/>
            </a:r>
            <a:br>
              <a:rPr lang="en-US" i="1" dirty="0" smtClean="0"/>
            </a:br>
            <a:endParaRPr lang="el-GR" dirty="0"/>
          </a:p>
        </p:txBody>
      </p:sp>
      <p:sp>
        <p:nvSpPr>
          <p:cNvPr id="6" name="5 - Θέση περιεχομένου"/>
          <p:cNvSpPr>
            <a:spLocks noGrp="1"/>
          </p:cNvSpPr>
          <p:nvPr>
            <p:ph idx="1"/>
          </p:nvPr>
        </p:nvSpPr>
        <p:spPr/>
        <p:txBody>
          <a:bodyPr>
            <a:normAutofit fontScale="70000" lnSpcReduction="20000"/>
          </a:bodyPr>
          <a:lstStyle/>
          <a:p>
            <a:r>
              <a:rPr lang="en-US" b="1" dirty="0" smtClean="0"/>
              <a:t>Dogmatic</a:t>
            </a:r>
            <a:r>
              <a:rPr lang="en-US" i="1" dirty="0" smtClean="0"/>
              <a:t>:</a:t>
            </a:r>
            <a:r>
              <a:rPr lang="en-US" i="1" dirty="0" smtClean="0"/>
              <a:t>“My answer is right and all others are wrong”</a:t>
            </a:r>
          </a:p>
          <a:p>
            <a:r>
              <a:rPr lang="en-US" b="1" i="1" dirty="0" smtClean="0"/>
              <a:t>Eclecticism</a:t>
            </a:r>
            <a:r>
              <a:rPr lang="en-US" i="1" dirty="0" smtClean="0"/>
              <a:t>:“Each meaning gives a partial view so the more meanings the better”</a:t>
            </a:r>
          </a:p>
          <a:p>
            <a:r>
              <a:rPr lang="en-US" dirty="0" smtClean="0"/>
              <a:t>1. A </a:t>
            </a:r>
            <a:r>
              <a:rPr lang="en-US" dirty="0"/>
              <a:t>dogmatic reception</a:t>
            </a:r>
            <a:r>
              <a:rPr lang="en-US" b="1" i="1" dirty="0"/>
              <a:t> </a:t>
            </a:r>
            <a:r>
              <a:rPr lang="en-US" dirty="0"/>
              <a:t>of Vygotsky’s</a:t>
            </a:r>
            <a:r>
              <a:rPr lang="en-US" i="1" dirty="0"/>
              <a:t> </a:t>
            </a:r>
            <a:r>
              <a:rPr lang="en-US" dirty="0"/>
              <a:t>theory and the canonization of Vygotsky’s as a thinker. Being just “epigone”, an imitator, deprived of an independent, original thinking constitutes a real dangerous for contemporary followers of Vygotsky or others prominent personalities.</a:t>
            </a:r>
            <a:endParaRPr lang="en-US" i="1" dirty="0" smtClean="0"/>
          </a:p>
          <a:p>
            <a:r>
              <a:rPr lang="en-US" dirty="0" smtClean="0"/>
              <a:t>2. An </a:t>
            </a:r>
            <a:r>
              <a:rPr lang="en-US" dirty="0"/>
              <a:t>eclectic reception of certain ideas of Vygotsky’s theory and their incorporation into other conceptual schemes. The eclectic combination some ideas of </a:t>
            </a:r>
            <a:r>
              <a:rPr lang="en-US" dirty="0" smtClean="0"/>
              <a:t>CHT with other </a:t>
            </a:r>
            <a:r>
              <a:rPr lang="en-US" dirty="0"/>
              <a:t>theoretical systems became an attractive strategy in times of post-modern celebration of the fragmentation and inconsistency. Post-modern celebration of the fragmentation tends to lead to creating a </a:t>
            </a:r>
            <a:r>
              <a:rPr lang="en-US" b="1" i="1" dirty="0"/>
              <a:t>Frankenstein</a:t>
            </a:r>
            <a:r>
              <a:rPr lang="en-US" b="1" dirty="0"/>
              <a:t> monster</a:t>
            </a:r>
            <a:r>
              <a:rPr lang="en-US" dirty="0"/>
              <a:t>. </a:t>
            </a:r>
            <a:endParaRPr lang="el-GR" dirty="0"/>
          </a:p>
          <a:p>
            <a:endParaRPr lang="en-US" i="1"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What is dialectic</a:t>
            </a:r>
            <a:r>
              <a:rPr lang="el-GR" dirty="0" smtClean="0"/>
              <a:t>?</a:t>
            </a:r>
            <a:r>
              <a:rPr lang="en-US" dirty="0" smtClean="0"/>
              <a:t> </a:t>
            </a:r>
            <a:endParaRPr lang="el-GR" dirty="0"/>
          </a:p>
        </p:txBody>
      </p:sp>
      <p:sp>
        <p:nvSpPr>
          <p:cNvPr id="3" name="2 - Θέση περιεχομένου"/>
          <p:cNvSpPr>
            <a:spLocks noGrp="1"/>
          </p:cNvSpPr>
          <p:nvPr>
            <p:ph idx="1"/>
          </p:nvPr>
        </p:nvSpPr>
        <p:spPr/>
        <p:txBody>
          <a:bodyPr/>
          <a:lstStyle/>
          <a:p>
            <a:r>
              <a:rPr lang="en-US" i="1" dirty="0" smtClean="0"/>
              <a:t> </a:t>
            </a:r>
            <a:r>
              <a:rPr lang="en-US" dirty="0" smtClean="0"/>
              <a:t>Various forms of dialectic historically emerged as ways to face puzzlement, </a:t>
            </a:r>
            <a:r>
              <a:rPr lang="en-US" dirty="0" err="1" smtClean="0"/>
              <a:t>aporia</a:t>
            </a:r>
            <a:r>
              <a:rPr lang="en-US" dirty="0" smtClean="0"/>
              <a:t>, antinomies, paradoxes, contradictions, etc. </a:t>
            </a:r>
          </a:p>
          <a:p>
            <a:r>
              <a:rPr lang="en-US" dirty="0" smtClean="0"/>
              <a:t>Focusing on a process rather than a result or a set of predetermined postulates</a:t>
            </a:r>
            <a:r>
              <a:rPr lang="en-US" i="1" dirty="0" smtClean="0"/>
              <a:t>. </a:t>
            </a:r>
          </a:p>
          <a:p>
            <a:r>
              <a:rPr lang="en-US" dirty="0" smtClean="0"/>
              <a:t>Two forms of dialectic in the history of human thinking: </a:t>
            </a:r>
            <a:r>
              <a:rPr lang="en-US" b="1" dirty="0" smtClean="0"/>
              <a:t>spontaneous (naïve) dialectic </a:t>
            </a:r>
            <a:r>
              <a:rPr lang="en-US" dirty="0" smtClean="0"/>
              <a:t>and </a:t>
            </a:r>
            <a:r>
              <a:rPr lang="en-US" b="1" dirty="0" smtClean="0"/>
              <a:t>Conscious</a:t>
            </a:r>
            <a:r>
              <a:rPr lang="en-US" b="1" i="1" dirty="0" smtClean="0"/>
              <a:t> </a:t>
            </a:r>
            <a:r>
              <a:rPr lang="en-US" b="1" dirty="0" smtClean="0"/>
              <a:t>(or systematic) dialectic</a:t>
            </a:r>
            <a:r>
              <a:rPr lang="en-US" dirty="0" smtClean="0"/>
              <a:t>.</a:t>
            </a:r>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 y="304800"/>
            <a:ext cx="8458200" cy="609600"/>
          </a:xfrm>
        </p:spPr>
        <p:txBody>
          <a:bodyPr/>
          <a:lstStyle/>
          <a:p>
            <a:pPr algn="ctr"/>
            <a:r>
              <a:rPr lang="en-US" sz="2800" b="1" dirty="0" smtClean="0"/>
              <a:t>Spontaneous (naïve) dialectics </a:t>
            </a:r>
            <a:endParaRPr lang="el-GR" sz="2800" b="1" dirty="0"/>
          </a:p>
        </p:txBody>
      </p:sp>
      <p:sp>
        <p:nvSpPr>
          <p:cNvPr id="3" name="2 - Θέση περιεχομένου"/>
          <p:cNvSpPr>
            <a:spLocks noGrp="1"/>
          </p:cNvSpPr>
          <p:nvPr>
            <p:ph sz="half" idx="1"/>
          </p:nvPr>
        </p:nvSpPr>
        <p:spPr>
          <a:xfrm>
            <a:off x="152400" y="990600"/>
            <a:ext cx="4648200" cy="5867400"/>
          </a:xfrm>
        </p:spPr>
        <p:txBody>
          <a:bodyPr>
            <a:normAutofit fontScale="70000" lnSpcReduction="20000"/>
          </a:bodyPr>
          <a:lstStyle/>
          <a:p>
            <a:pPr algn="just"/>
            <a:r>
              <a:rPr lang="en-US" sz="3200" dirty="0" smtClean="0"/>
              <a:t>An attempt to offer a living, sensory concrete perception of the world in the process of its change and becoming. </a:t>
            </a:r>
          </a:p>
          <a:p>
            <a:pPr algn="just"/>
            <a:r>
              <a:rPr lang="en-US" sz="3200" dirty="0" smtClean="0"/>
              <a:t>The lack of developed conceptual thinking, the use of sensory</a:t>
            </a:r>
            <a:r>
              <a:rPr lang="en-US" sz="3200" i="1" dirty="0" smtClean="0"/>
              <a:t> </a:t>
            </a:r>
            <a:r>
              <a:rPr lang="en-US" sz="3200" dirty="0" smtClean="0"/>
              <a:t>(perceptual) equivalents to illustrate the movement of the world. </a:t>
            </a:r>
          </a:p>
          <a:p>
            <a:pPr algn="just"/>
            <a:r>
              <a:rPr lang="en-US" sz="3200" dirty="0" smtClean="0"/>
              <a:t>Ancient Greek dialectics, Chinese dialectic, Indian negative dialectic are forms of spontaneous dialectic. </a:t>
            </a:r>
            <a:endParaRPr lang="el-GR" sz="3200" dirty="0" smtClean="0"/>
          </a:p>
          <a:p>
            <a:pPr algn="just"/>
            <a:r>
              <a:rPr lang="en-US" sz="3200" dirty="0" smtClean="0"/>
              <a:t>“</a:t>
            </a:r>
            <a:r>
              <a:rPr lang="en-US" sz="3200" i="1" dirty="0" smtClean="0"/>
              <a:t>We step</a:t>
            </a:r>
            <a:r>
              <a:rPr lang="en-US" sz="3200" dirty="0" smtClean="0"/>
              <a:t> and </a:t>
            </a:r>
            <a:r>
              <a:rPr lang="en-US" sz="3200" i="1" dirty="0" smtClean="0"/>
              <a:t>do not step into</a:t>
            </a:r>
            <a:r>
              <a:rPr lang="en-US" sz="3200" dirty="0" smtClean="0"/>
              <a:t> the </a:t>
            </a:r>
            <a:r>
              <a:rPr lang="en-US" sz="3200" i="1" dirty="0" smtClean="0"/>
              <a:t>same rivers</a:t>
            </a:r>
            <a:r>
              <a:rPr lang="en-US" sz="3200" dirty="0" smtClean="0"/>
              <a:t>, </a:t>
            </a:r>
            <a:r>
              <a:rPr lang="en-US" sz="3200" i="1" dirty="0" smtClean="0"/>
              <a:t>we</a:t>
            </a:r>
            <a:r>
              <a:rPr lang="en-US" sz="3200" dirty="0" smtClean="0"/>
              <a:t> are and are </a:t>
            </a:r>
            <a:r>
              <a:rPr lang="en-US" sz="3200" i="1" dirty="0" smtClean="0"/>
              <a:t>not</a:t>
            </a:r>
            <a:r>
              <a:rPr lang="en-US" sz="3200" dirty="0" smtClean="0"/>
              <a:t>” (Heraclitus)</a:t>
            </a:r>
          </a:p>
          <a:p>
            <a:pPr algn="just"/>
            <a:r>
              <a:rPr lang="en-US" sz="3200" dirty="0" smtClean="0"/>
              <a:t>“I-</a:t>
            </a:r>
            <a:r>
              <a:rPr lang="en-US" sz="3200" dirty="0" err="1" smtClean="0"/>
              <a:t>Ching</a:t>
            </a:r>
            <a:r>
              <a:rPr lang="en-US" sz="3200" dirty="0" smtClean="0"/>
              <a:t>”</a:t>
            </a:r>
            <a:r>
              <a:rPr lang="en-US" sz="3200" i="1" dirty="0" smtClean="0"/>
              <a:t> </a:t>
            </a:r>
            <a:r>
              <a:rPr lang="en-US" sz="3200" dirty="0" smtClean="0"/>
              <a:t>(“The Book of Changes”</a:t>
            </a:r>
            <a:r>
              <a:rPr lang="en-US" sz="3200" i="1" dirty="0" smtClean="0"/>
              <a:t>)</a:t>
            </a:r>
            <a:r>
              <a:rPr lang="en-US" sz="3200" dirty="0" smtClean="0"/>
              <a:t> subtle observation and understanding of the contraries and changes in the universe and the human world</a:t>
            </a:r>
          </a:p>
          <a:p>
            <a:pPr algn="just"/>
            <a:endParaRPr lang="el-GR" dirty="0" smtClean="0"/>
          </a:p>
          <a:p>
            <a:endParaRPr lang="el-GR" dirty="0"/>
          </a:p>
        </p:txBody>
      </p:sp>
      <p:pic>
        <p:nvPicPr>
          <p:cNvPr id="5" name="Picture 4" descr="C:\Users\Admin\AppData\Local\Temp\herculaneum_heraclitus.jpg"/>
          <p:cNvPicPr>
            <a:picLocks noGrp="1" noChangeAspect="1" noChangeArrowheads="1"/>
          </p:cNvPicPr>
          <p:nvPr>
            <p:ph sz="half" idx="2"/>
          </p:nvPr>
        </p:nvPicPr>
        <p:blipFill>
          <a:blip r:embed="rId2" cstate="print"/>
          <a:srcRect/>
          <a:stretch>
            <a:fillRect/>
          </a:stretch>
        </p:blipFill>
        <p:spPr bwMode="auto">
          <a:xfrm>
            <a:off x="4876800" y="1219200"/>
            <a:ext cx="2412888" cy="2926080"/>
          </a:xfrm>
          <a:prstGeom prst="rect">
            <a:avLst/>
          </a:prstGeom>
          <a:noFill/>
        </p:spPr>
      </p:pic>
      <p:pic>
        <p:nvPicPr>
          <p:cNvPr id="6" name="Picture 7" descr="C:\Users\Admin\Desktop\index.png"/>
          <p:cNvPicPr>
            <a:picLocks noChangeAspect="1" noChangeArrowheads="1"/>
          </p:cNvPicPr>
          <p:nvPr/>
        </p:nvPicPr>
        <p:blipFill>
          <a:blip r:embed="rId3" cstate="print"/>
          <a:srcRect/>
          <a:stretch>
            <a:fillRect/>
          </a:stretch>
        </p:blipFill>
        <p:spPr bwMode="auto">
          <a:xfrm>
            <a:off x="6019800" y="3840480"/>
            <a:ext cx="3017520" cy="30175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n-US" dirty="0" smtClean="0"/>
              <a:t>Conscious</a:t>
            </a:r>
            <a:r>
              <a:rPr lang="en-US" i="1" dirty="0" smtClean="0"/>
              <a:t> </a:t>
            </a:r>
            <a:r>
              <a:rPr lang="en-US" dirty="0" smtClean="0"/>
              <a:t>(or systematic) dialectics </a:t>
            </a:r>
            <a:endParaRPr lang="el-GR" dirty="0"/>
          </a:p>
        </p:txBody>
      </p:sp>
      <p:sp>
        <p:nvSpPr>
          <p:cNvPr id="6" name="5 - Θέση περιεχομένου"/>
          <p:cNvSpPr>
            <a:spLocks noGrp="1"/>
          </p:cNvSpPr>
          <p:nvPr>
            <p:ph idx="1"/>
          </p:nvPr>
        </p:nvSpPr>
        <p:spPr/>
        <p:txBody>
          <a:bodyPr>
            <a:normAutofit fontScale="92500" lnSpcReduction="20000"/>
          </a:bodyPr>
          <a:lstStyle/>
          <a:p>
            <a:r>
              <a:rPr lang="en-US" dirty="0" smtClean="0"/>
              <a:t>It emerged in conflict with the metaphysical mode</a:t>
            </a:r>
            <a:r>
              <a:rPr lang="en-US" b="1" dirty="0" smtClean="0"/>
              <a:t> </a:t>
            </a:r>
            <a:r>
              <a:rPr lang="en-US" dirty="0" smtClean="0"/>
              <a:t>of thinking  based on the consideration of reality as a sum of separated, unconnected</a:t>
            </a:r>
            <a:r>
              <a:rPr lang="el-GR" dirty="0" smtClean="0"/>
              <a:t>,</a:t>
            </a:r>
            <a:r>
              <a:rPr lang="en-US" dirty="0" smtClean="0"/>
              <a:t> independent</a:t>
            </a:r>
            <a:r>
              <a:rPr lang="en-US" b="1" dirty="0" smtClean="0"/>
              <a:t> </a:t>
            </a:r>
            <a:r>
              <a:rPr lang="en-US" dirty="0" smtClean="0"/>
              <a:t>entities. The metaphysical outlook considers things as isolated</a:t>
            </a:r>
            <a:r>
              <a:rPr lang="en-US" b="1" dirty="0" smtClean="0"/>
              <a:t> </a:t>
            </a:r>
            <a:r>
              <a:rPr lang="en-US" dirty="0" smtClean="0"/>
              <a:t>and abstracted from their context</a:t>
            </a:r>
            <a:r>
              <a:rPr lang="en-US" b="1" dirty="0" smtClean="0"/>
              <a:t>, </a:t>
            </a:r>
            <a:r>
              <a:rPr lang="en-US" dirty="0" smtClean="0"/>
              <a:t>unchanging and immutable.  </a:t>
            </a:r>
          </a:p>
          <a:p>
            <a:r>
              <a:rPr lang="en-US" dirty="0" smtClean="0"/>
              <a:t>Kant’s “Critique of Pure Reason” dialectic as a “logic of illusions</a:t>
            </a:r>
            <a:r>
              <a:rPr lang="en-US" i="1" dirty="0" smtClean="0"/>
              <a:t>”</a:t>
            </a:r>
            <a:r>
              <a:rPr lang="en-US" dirty="0" smtClean="0"/>
              <a:t> (Kant, 1998, p.384). Thinking confronts with antinomies and falls into conflict with itself when it goes beyond sensory experience. </a:t>
            </a:r>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Hegel</a:t>
            </a:r>
            <a:r>
              <a:rPr lang="el-GR" dirty="0" smtClean="0"/>
              <a:t>’</a:t>
            </a:r>
            <a:r>
              <a:rPr lang="en-US" dirty="0" smtClean="0"/>
              <a:t>s concept of dialectic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b="1" dirty="0" smtClean="0"/>
              <a:t>Understanding</a:t>
            </a:r>
            <a:r>
              <a:rPr lang="en-US" dirty="0" smtClean="0"/>
              <a:t> (</a:t>
            </a:r>
            <a:r>
              <a:rPr lang="en-US" dirty="0" err="1" smtClean="0"/>
              <a:t>Verstand</a:t>
            </a:r>
            <a:r>
              <a:rPr lang="en-US" dirty="0" smtClean="0"/>
              <a:t>) abstract  thinking </a:t>
            </a:r>
          </a:p>
          <a:p>
            <a:r>
              <a:rPr lang="en-US" dirty="0" smtClean="0"/>
              <a:t>the process of differentiation of a specific thing as a distinct, separated from its interrelation with other things and an analysis of its elements. Understanding offers an abstract</a:t>
            </a:r>
            <a:r>
              <a:rPr lang="en-US" i="1" dirty="0" smtClean="0"/>
              <a:t> </a:t>
            </a:r>
            <a:r>
              <a:rPr lang="en-US" dirty="0" smtClean="0"/>
              <a:t>way of thinking based on an analysis of fixed definitions (abstract universality).</a:t>
            </a:r>
          </a:p>
          <a:p>
            <a:r>
              <a:rPr lang="en-US" b="1" dirty="0" smtClean="0"/>
              <a:t>Reason </a:t>
            </a:r>
            <a:r>
              <a:rPr lang="en-US" dirty="0" smtClean="0"/>
              <a:t>(</a:t>
            </a:r>
            <a:r>
              <a:rPr lang="en-US" dirty="0" err="1" smtClean="0"/>
              <a:t>Vernunft</a:t>
            </a:r>
            <a:r>
              <a:rPr lang="en-US" dirty="0" smtClean="0"/>
              <a:t>) is the process of the integration and creation of a concrete universal. It provides a synthetic account of the thing as a whole. A doctrine of reason in the </a:t>
            </a:r>
            <a:r>
              <a:rPr lang="en-US" b="1" dirty="0" smtClean="0"/>
              <a:t>process of elucidating and resolving contradictions </a:t>
            </a:r>
            <a:r>
              <a:rPr lang="en-US" dirty="0" smtClean="0"/>
              <a:t>and a systematic treatment of a concrete unity of opposed determinations</a:t>
            </a:r>
            <a:r>
              <a:rPr lang="en-US" i="1" dirty="0" smtClean="0"/>
              <a:t>. </a:t>
            </a:r>
            <a:r>
              <a:rPr lang="en-US" dirty="0" smtClean="0"/>
              <a:t> </a:t>
            </a:r>
            <a:endParaRPr lang="el-GR" dirty="0" smtClean="0"/>
          </a:p>
          <a:p>
            <a:endParaRPr lang="en-US" dirty="0" smtClean="0"/>
          </a:p>
          <a:p>
            <a:endParaRPr lang="en-US"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Materialist dialectics </a:t>
            </a:r>
            <a:endParaRPr lang="el-GR" b="1" dirty="0"/>
          </a:p>
        </p:txBody>
      </p:sp>
      <p:sp>
        <p:nvSpPr>
          <p:cNvPr id="4" name="3 - Θέση κειμένου"/>
          <p:cNvSpPr>
            <a:spLocks noGrp="1"/>
          </p:cNvSpPr>
          <p:nvPr>
            <p:ph type="body" idx="2"/>
          </p:nvPr>
        </p:nvSpPr>
        <p:spPr>
          <a:xfrm>
            <a:off x="381000" y="1600200"/>
            <a:ext cx="2743200" cy="4572000"/>
          </a:xfrm>
        </p:spPr>
        <p:txBody>
          <a:bodyPr/>
          <a:lstStyle/>
          <a:p>
            <a:endParaRPr lang="el-GR" dirty="0"/>
          </a:p>
        </p:txBody>
      </p:sp>
      <p:sp>
        <p:nvSpPr>
          <p:cNvPr id="3" name="2 - Θέση περιεχομένου"/>
          <p:cNvSpPr>
            <a:spLocks noGrp="1"/>
          </p:cNvSpPr>
          <p:nvPr>
            <p:ph sz="half" idx="1"/>
          </p:nvPr>
        </p:nvSpPr>
        <p:spPr>
          <a:xfrm>
            <a:off x="3276600" y="1600200"/>
            <a:ext cx="5410200" cy="4648200"/>
          </a:xfrm>
        </p:spPr>
        <p:txBody>
          <a:bodyPr/>
          <a:lstStyle/>
          <a:p>
            <a:r>
              <a:rPr lang="en-US" dirty="0" smtClean="0"/>
              <a:t>a systematic investigation of political economy of capitalism (“Capital” </a:t>
            </a:r>
            <a:r>
              <a:rPr lang="en-US" dirty="0" err="1" smtClean="0"/>
              <a:t>K.Marx</a:t>
            </a:r>
            <a:r>
              <a:rPr lang="en-US" dirty="0" smtClean="0"/>
              <a:t>). Materialistic dialectics</a:t>
            </a:r>
            <a:r>
              <a:rPr lang="en-US" b="1" dirty="0" smtClean="0"/>
              <a:t> </a:t>
            </a:r>
            <a:r>
              <a:rPr lang="en-US" dirty="0" smtClean="0"/>
              <a:t>is oriented to a theoretical reconstruction of a living, organic, developing whole</a:t>
            </a:r>
            <a:r>
              <a:rPr lang="en-US" b="1" dirty="0" smtClean="0"/>
              <a:t> </a:t>
            </a:r>
            <a:r>
              <a:rPr lang="en-US" dirty="0" smtClean="0"/>
              <a:t>through creation of a system of interrelated categories.</a:t>
            </a:r>
            <a:endParaRPr lang="el-GR" dirty="0"/>
          </a:p>
        </p:txBody>
      </p:sp>
      <p:pic>
        <p:nvPicPr>
          <p:cNvPr id="5" name="Picture 6" descr="C:\Users\Admin\Desktop\index.jpg"/>
          <p:cNvPicPr>
            <a:picLocks noChangeAspect="1" noChangeArrowheads="1"/>
          </p:cNvPicPr>
          <p:nvPr/>
        </p:nvPicPr>
        <p:blipFill>
          <a:blip r:embed="rId2" cstate="print"/>
          <a:srcRect/>
          <a:stretch>
            <a:fillRect/>
          </a:stretch>
        </p:blipFill>
        <p:spPr bwMode="auto">
          <a:xfrm>
            <a:off x="228600" y="1676400"/>
            <a:ext cx="2468880" cy="3519472"/>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1615</TotalTime>
  <Words>1806</Words>
  <Application>Microsoft Office PowerPoint</Application>
  <PresentationFormat>Προβολή στην οθόνη (4:3)</PresentationFormat>
  <Paragraphs>85</Paragraphs>
  <Slides>18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Developing a dialectical perspective to cultural – historical theory </vt:lpstr>
      <vt:lpstr>Διαφάνεια 2</vt:lpstr>
      <vt:lpstr>The disappearance of dialectics </vt:lpstr>
      <vt:lpstr>Dialectics Neither Eclectic nor Dogmatic </vt:lpstr>
      <vt:lpstr>What is dialectic? </vt:lpstr>
      <vt:lpstr>Spontaneous (naïve) dialectics </vt:lpstr>
      <vt:lpstr>Conscious (or systematic) dialectics </vt:lpstr>
      <vt:lpstr>Hegel’s concept of dialectic </vt:lpstr>
      <vt:lpstr>Materialist dialectics </vt:lpstr>
      <vt:lpstr>  Toward a dialectical approach to cultural historical theory </vt:lpstr>
      <vt:lpstr>Key methodological issues of dialectics   </vt:lpstr>
      <vt:lpstr>1. the relations between essence and phenomenon (surface).  </vt:lpstr>
      <vt:lpstr>2. Exploring the ascent form the abstract to the concrete</vt:lpstr>
      <vt:lpstr>2. Exploring the ascent form the abstract to the concrete</vt:lpstr>
      <vt:lpstr>   3. Vygotsky’s reproduced Engels's interpretation of the interrelation between the logical and historical methods </vt:lpstr>
      <vt:lpstr>3. Marx’s understanding  of the problem of the relation between the logical and historical</vt:lpstr>
      <vt:lpstr>Developmental helix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dialectical perspective to cultural – historical theory </dc:title>
  <dc:creator>Admin</dc:creator>
  <cp:lastModifiedBy>Admin</cp:lastModifiedBy>
  <cp:revision>127</cp:revision>
  <dcterms:created xsi:type="dcterms:W3CDTF">2016-06-24T15:53:08Z</dcterms:created>
  <dcterms:modified xsi:type="dcterms:W3CDTF">2016-06-25T18:48:26Z</dcterms:modified>
</cp:coreProperties>
</file>