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307"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4014F-D4BB-48E8-BCB9-2D588735FBE1}" type="datetimeFigureOut">
              <a:rPr lang="en-US" smtClean="0"/>
              <a:t>6/29/2017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F0708B-5641-4D1B-895F-993A1069CC49}" type="slidenum">
              <a:rPr lang="en-US" smtClean="0"/>
              <a:t>‹#›</a:t>
            </a:fld>
            <a:endParaRPr lang="en-US"/>
          </a:p>
        </p:txBody>
      </p:sp>
    </p:spTree>
    <p:extLst>
      <p:ext uri="{BB962C8B-B14F-4D97-AF65-F5344CB8AC3E}">
        <p14:creationId xmlns:p14="http://schemas.microsoft.com/office/powerpoint/2010/main" val="358916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72A8F-4509-4E12-B790-F7E0AD417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08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A960F-33B9-4CB8-918D-A81E9880D9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50829-F3B3-49EA-A69A-6A12D7637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A03F43-52A5-49FF-A009-865CC8A0E78B}"/>
              </a:ext>
            </a:extLst>
          </p:cNvPr>
          <p:cNvSpPr>
            <a:spLocks noGrp="1"/>
          </p:cNvSpPr>
          <p:nvPr>
            <p:ph type="dt" sz="half" idx="10"/>
          </p:nvPr>
        </p:nvSpPr>
        <p:spPr/>
        <p:txBody>
          <a:bodyPr/>
          <a:lstStyle/>
          <a:p>
            <a:fld id="{7FCE1F60-81A2-495C-A2D5-9EDD37B94B89}" type="datetimeFigureOut">
              <a:rPr lang="en-US" smtClean="0"/>
              <a:t>6/29/2017</a:t>
            </a:fld>
            <a:endParaRPr lang="en-US"/>
          </a:p>
        </p:txBody>
      </p:sp>
      <p:sp>
        <p:nvSpPr>
          <p:cNvPr id="5" name="Footer Placeholder 4">
            <a:extLst>
              <a:ext uri="{FF2B5EF4-FFF2-40B4-BE49-F238E27FC236}">
                <a16:creationId xmlns:a16="http://schemas.microsoft.com/office/drawing/2014/main" id="{2A156A91-209C-45F7-9364-F477BD249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909F2-4FAA-474F-A906-1ED443103FC1}"/>
              </a:ext>
            </a:extLst>
          </p:cNvPr>
          <p:cNvSpPr>
            <a:spLocks noGrp="1"/>
          </p:cNvSpPr>
          <p:nvPr>
            <p:ph type="sldNum" sz="quarter" idx="12"/>
          </p:nvPr>
        </p:nvSpPr>
        <p:spPr/>
        <p:txBody>
          <a:bodyPr/>
          <a:lstStyle/>
          <a:p>
            <a:fld id="{C7CDDD30-270D-4F3B-B7D8-BDE4DC91CE0E}" type="slidenum">
              <a:rPr lang="en-US" smtClean="0"/>
              <a:t>‹#›</a:t>
            </a:fld>
            <a:endParaRPr lang="en-US"/>
          </a:p>
        </p:txBody>
      </p:sp>
    </p:spTree>
    <p:extLst>
      <p:ext uri="{BB962C8B-B14F-4D97-AF65-F5344CB8AC3E}">
        <p14:creationId xmlns:p14="http://schemas.microsoft.com/office/powerpoint/2010/main" val="89417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5B92-D6EE-4CB4-A8DA-858AC5FAC7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CF15B8-C8B7-4CB1-8537-B251100036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85995-FBF9-4727-9744-2068BC878326}"/>
              </a:ext>
            </a:extLst>
          </p:cNvPr>
          <p:cNvSpPr>
            <a:spLocks noGrp="1"/>
          </p:cNvSpPr>
          <p:nvPr>
            <p:ph type="dt" sz="half" idx="10"/>
          </p:nvPr>
        </p:nvSpPr>
        <p:spPr/>
        <p:txBody>
          <a:bodyPr/>
          <a:lstStyle/>
          <a:p>
            <a:fld id="{7FCE1F60-81A2-495C-A2D5-9EDD37B94B89}" type="datetimeFigureOut">
              <a:rPr lang="en-US" smtClean="0"/>
              <a:t>6/29/2017</a:t>
            </a:fld>
            <a:endParaRPr lang="en-US"/>
          </a:p>
        </p:txBody>
      </p:sp>
      <p:sp>
        <p:nvSpPr>
          <p:cNvPr id="5" name="Footer Placeholder 4">
            <a:extLst>
              <a:ext uri="{FF2B5EF4-FFF2-40B4-BE49-F238E27FC236}">
                <a16:creationId xmlns:a16="http://schemas.microsoft.com/office/drawing/2014/main" id="{1BB35907-809D-41AF-ADD1-A8650705B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4E710-3AD4-4914-818E-46EA368F87C3}"/>
              </a:ext>
            </a:extLst>
          </p:cNvPr>
          <p:cNvSpPr>
            <a:spLocks noGrp="1"/>
          </p:cNvSpPr>
          <p:nvPr>
            <p:ph type="sldNum" sz="quarter" idx="12"/>
          </p:nvPr>
        </p:nvSpPr>
        <p:spPr/>
        <p:txBody>
          <a:bodyPr/>
          <a:lstStyle/>
          <a:p>
            <a:fld id="{C7CDDD30-270D-4F3B-B7D8-BDE4DC91CE0E}" type="slidenum">
              <a:rPr lang="en-US" smtClean="0"/>
              <a:t>‹#›</a:t>
            </a:fld>
            <a:endParaRPr lang="en-US"/>
          </a:p>
        </p:txBody>
      </p:sp>
    </p:spTree>
    <p:extLst>
      <p:ext uri="{BB962C8B-B14F-4D97-AF65-F5344CB8AC3E}">
        <p14:creationId xmlns:p14="http://schemas.microsoft.com/office/powerpoint/2010/main" val="318281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049B09-0E22-4120-B257-38270558BD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DD302B-FBB6-435F-A899-B576B25370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D72E0-4E00-42D9-9D7A-1F079C127040}"/>
              </a:ext>
            </a:extLst>
          </p:cNvPr>
          <p:cNvSpPr>
            <a:spLocks noGrp="1"/>
          </p:cNvSpPr>
          <p:nvPr>
            <p:ph type="dt" sz="half" idx="10"/>
          </p:nvPr>
        </p:nvSpPr>
        <p:spPr/>
        <p:txBody>
          <a:bodyPr/>
          <a:lstStyle/>
          <a:p>
            <a:fld id="{7FCE1F60-81A2-495C-A2D5-9EDD37B94B89}" type="datetimeFigureOut">
              <a:rPr lang="en-US" smtClean="0"/>
              <a:t>6/29/2017</a:t>
            </a:fld>
            <a:endParaRPr lang="en-US"/>
          </a:p>
        </p:txBody>
      </p:sp>
      <p:sp>
        <p:nvSpPr>
          <p:cNvPr id="5" name="Footer Placeholder 4">
            <a:extLst>
              <a:ext uri="{FF2B5EF4-FFF2-40B4-BE49-F238E27FC236}">
                <a16:creationId xmlns:a16="http://schemas.microsoft.com/office/drawing/2014/main" id="{522AB9EE-76AD-48CF-BFBD-B2A9EDAD9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24ECD-50E1-4786-B25C-7D91BB793285}"/>
              </a:ext>
            </a:extLst>
          </p:cNvPr>
          <p:cNvSpPr>
            <a:spLocks noGrp="1"/>
          </p:cNvSpPr>
          <p:nvPr>
            <p:ph type="sldNum" sz="quarter" idx="12"/>
          </p:nvPr>
        </p:nvSpPr>
        <p:spPr/>
        <p:txBody>
          <a:bodyPr/>
          <a:lstStyle/>
          <a:p>
            <a:fld id="{C7CDDD30-270D-4F3B-B7D8-BDE4DC91CE0E}" type="slidenum">
              <a:rPr lang="en-US" smtClean="0"/>
              <a:t>‹#›</a:t>
            </a:fld>
            <a:endParaRPr lang="en-US"/>
          </a:p>
        </p:txBody>
      </p:sp>
    </p:spTree>
    <p:extLst>
      <p:ext uri="{BB962C8B-B14F-4D97-AF65-F5344CB8AC3E}">
        <p14:creationId xmlns:p14="http://schemas.microsoft.com/office/powerpoint/2010/main" val="4272434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095C560-8029-4D63-AE44-3AED6553DF3C}" type="datetime1">
              <a:rPr lang="en-AU" smtClean="0"/>
              <a:t>29/06/2017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BC37B4-1C08-49EB-8D20-412758370311}" type="slidenum">
              <a:rPr lang="en-AU" smtClean="0"/>
              <a:t>‹#›</a:t>
            </a:fld>
            <a:endParaRPr lang="en-AU"/>
          </a:p>
        </p:txBody>
      </p:sp>
    </p:spTree>
    <p:extLst>
      <p:ext uri="{BB962C8B-B14F-4D97-AF65-F5344CB8AC3E}">
        <p14:creationId xmlns:p14="http://schemas.microsoft.com/office/powerpoint/2010/main" val="1103060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085BBCE-58F4-4624-9FB2-3B5C42E1E16B}" type="datetime1">
              <a:rPr lang="en-AU" smtClean="0"/>
              <a:t>29/06/2017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BC37B4-1C08-49EB-8D20-412758370311}" type="slidenum">
              <a:rPr lang="en-AU" smtClean="0"/>
              <a:t>‹#›</a:t>
            </a:fld>
            <a:endParaRPr lang="en-AU"/>
          </a:p>
        </p:txBody>
      </p:sp>
    </p:spTree>
    <p:extLst>
      <p:ext uri="{BB962C8B-B14F-4D97-AF65-F5344CB8AC3E}">
        <p14:creationId xmlns:p14="http://schemas.microsoft.com/office/powerpoint/2010/main" val="3751576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9DE3E4-BB13-4188-835E-58DAD4732E25}" type="datetime1">
              <a:rPr lang="en-AU" smtClean="0"/>
              <a:t>29/06/2017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BC37B4-1C08-49EB-8D20-412758370311}" type="slidenum">
              <a:rPr lang="en-AU" smtClean="0"/>
              <a:t>‹#›</a:t>
            </a:fld>
            <a:endParaRPr lang="en-AU"/>
          </a:p>
        </p:txBody>
      </p:sp>
    </p:spTree>
    <p:extLst>
      <p:ext uri="{BB962C8B-B14F-4D97-AF65-F5344CB8AC3E}">
        <p14:creationId xmlns:p14="http://schemas.microsoft.com/office/powerpoint/2010/main" val="1464824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E5DC5F8-F9A8-456E-B618-D56268E5C972}" type="datetime1">
              <a:rPr lang="en-AU" smtClean="0"/>
              <a:t>29/06/2017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EBC37B4-1C08-49EB-8D20-412758370311}" type="slidenum">
              <a:rPr lang="en-AU" smtClean="0"/>
              <a:t>‹#›</a:t>
            </a:fld>
            <a:endParaRPr lang="en-AU"/>
          </a:p>
        </p:txBody>
      </p:sp>
    </p:spTree>
    <p:extLst>
      <p:ext uri="{BB962C8B-B14F-4D97-AF65-F5344CB8AC3E}">
        <p14:creationId xmlns:p14="http://schemas.microsoft.com/office/powerpoint/2010/main" val="3266290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CB5DDA8-7A77-4309-9AEC-D9E6F2D9E3B3}" type="datetime1">
              <a:rPr lang="en-AU" smtClean="0"/>
              <a:t>29/06/2017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EBC37B4-1C08-49EB-8D20-412758370311}" type="slidenum">
              <a:rPr lang="en-AU" smtClean="0"/>
              <a:t>‹#›</a:t>
            </a:fld>
            <a:endParaRPr lang="en-AU"/>
          </a:p>
        </p:txBody>
      </p:sp>
    </p:spTree>
    <p:extLst>
      <p:ext uri="{BB962C8B-B14F-4D97-AF65-F5344CB8AC3E}">
        <p14:creationId xmlns:p14="http://schemas.microsoft.com/office/powerpoint/2010/main" val="3727184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0422A48-0027-4DE2-BB5E-13F71EE848D7}" type="datetime1">
              <a:rPr lang="en-AU" smtClean="0"/>
              <a:t>29/06/2017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EBC37B4-1C08-49EB-8D20-412758370311}" type="slidenum">
              <a:rPr lang="en-AU" smtClean="0"/>
              <a:t>‹#›</a:t>
            </a:fld>
            <a:endParaRPr lang="en-AU"/>
          </a:p>
        </p:txBody>
      </p:sp>
    </p:spTree>
    <p:extLst>
      <p:ext uri="{BB962C8B-B14F-4D97-AF65-F5344CB8AC3E}">
        <p14:creationId xmlns:p14="http://schemas.microsoft.com/office/powerpoint/2010/main" val="2919096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17A575-5EA0-4583-AFE7-B0AF7597E2B1}" type="datetime1">
              <a:rPr lang="en-AU" smtClean="0"/>
              <a:t>29/06/2017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EBC37B4-1C08-49EB-8D20-412758370311}" type="slidenum">
              <a:rPr lang="en-AU" smtClean="0"/>
              <a:t>‹#›</a:t>
            </a:fld>
            <a:endParaRPr lang="en-AU"/>
          </a:p>
        </p:txBody>
      </p:sp>
    </p:spTree>
    <p:extLst>
      <p:ext uri="{BB962C8B-B14F-4D97-AF65-F5344CB8AC3E}">
        <p14:creationId xmlns:p14="http://schemas.microsoft.com/office/powerpoint/2010/main" val="3167632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B4774A-3CE9-41A6-A573-DA97EAE6C6E0}" type="datetime1">
              <a:rPr lang="en-AU" smtClean="0"/>
              <a:t>29/06/2017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EBC37B4-1C08-49EB-8D20-412758370311}" type="slidenum">
              <a:rPr lang="en-AU" smtClean="0"/>
              <a:t>‹#›</a:t>
            </a:fld>
            <a:endParaRPr lang="en-AU"/>
          </a:p>
        </p:txBody>
      </p:sp>
    </p:spTree>
    <p:extLst>
      <p:ext uri="{BB962C8B-B14F-4D97-AF65-F5344CB8AC3E}">
        <p14:creationId xmlns:p14="http://schemas.microsoft.com/office/powerpoint/2010/main" val="312441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EF48B-677D-415E-AEDF-D526C0DA25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430647-5362-42F6-A410-E6A75E9838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9E8EE-C37F-4A57-9030-5468C0DA8CAC}"/>
              </a:ext>
            </a:extLst>
          </p:cNvPr>
          <p:cNvSpPr>
            <a:spLocks noGrp="1"/>
          </p:cNvSpPr>
          <p:nvPr>
            <p:ph type="dt" sz="half" idx="10"/>
          </p:nvPr>
        </p:nvSpPr>
        <p:spPr/>
        <p:txBody>
          <a:bodyPr/>
          <a:lstStyle/>
          <a:p>
            <a:fld id="{7FCE1F60-81A2-495C-A2D5-9EDD37B94B89}" type="datetimeFigureOut">
              <a:rPr lang="en-US" smtClean="0"/>
              <a:t>6/29/2017</a:t>
            </a:fld>
            <a:endParaRPr lang="en-US"/>
          </a:p>
        </p:txBody>
      </p:sp>
      <p:sp>
        <p:nvSpPr>
          <p:cNvPr id="5" name="Footer Placeholder 4">
            <a:extLst>
              <a:ext uri="{FF2B5EF4-FFF2-40B4-BE49-F238E27FC236}">
                <a16:creationId xmlns:a16="http://schemas.microsoft.com/office/drawing/2014/main" id="{51DAF7E1-1BEA-4084-8A80-D1C8AE6F9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A22B6-3823-4091-B1D1-3E11309CEC28}"/>
              </a:ext>
            </a:extLst>
          </p:cNvPr>
          <p:cNvSpPr>
            <a:spLocks noGrp="1"/>
          </p:cNvSpPr>
          <p:nvPr>
            <p:ph type="sldNum" sz="quarter" idx="12"/>
          </p:nvPr>
        </p:nvSpPr>
        <p:spPr/>
        <p:txBody>
          <a:bodyPr/>
          <a:lstStyle/>
          <a:p>
            <a:fld id="{C7CDDD30-270D-4F3B-B7D8-BDE4DC91CE0E}" type="slidenum">
              <a:rPr lang="en-US" smtClean="0"/>
              <a:t>‹#›</a:t>
            </a:fld>
            <a:endParaRPr lang="en-US"/>
          </a:p>
        </p:txBody>
      </p:sp>
    </p:spTree>
    <p:extLst>
      <p:ext uri="{BB962C8B-B14F-4D97-AF65-F5344CB8AC3E}">
        <p14:creationId xmlns:p14="http://schemas.microsoft.com/office/powerpoint/2010/main" val="3735231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E4EAB-91E1-44CE-9D89-1FFE7BA088D8}" type="datetime1">
              <a:rPr lang="en-AU" smtClean="0"/>
              <a:t>29/06/2017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EBC37B4-1C08-49EB-8D20-412758370311}" type="slidenum">
              <a:rPr lang="en-AU" smtClean="0"/>
              <a:t>‹#›</a:t>
            </a:fld>
            <a:endParaRPr lang="en-AU"/>
          </a:p>
        </p:txBody>
      </p:sp>
    </p:spTree>
    <p:extLst>
      <p:ext uri="{BB962C8B-B14F-4D97-AF65-F5344CB8AC3E}">
        <p14:creationId xmlns:p14="http://schemas.microsoft.com/office/powerpoint/2010/main" val="2890518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8A3B71C-6D79-4B43-9947-BCC828BBEF78}" type="datetime1">
              <a:rPr lang="en-AU" smtClean="0"/>
              <a:t>29/06/2017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BC37B4-1C08-49EB-8D20-412758370311}" type="slidenum">
              <a:rPr lang="en-AU" smtClean="0"/>
              <a:t>‹#›</a:t>
            </a:fld>
            <a:endParaRPr lang="en-AU"/>
          </a:p>
        </p:txBody>
      </p:sp>
    </p:spTree>
    <p:extLst>
      <p:ext uri="{BB962C8B-B14F-4D97-AF65-F5344CB8AC3E}">
        <p14:creationId xmlns:p14="http://schemas.microsoft.com/office/powerpoint/2010/main" val="3113722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927B4B9-883B-4C3A-AE45-B858C7900878}" type="datetime1">
              <a:rPr lang="en-AU" smtClean="0"/>
              <a:t>29/06/2017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BC37B4-1C08-49EB-8D20-412758370311}" type="slidenum">
              <a:rPr lang="en-AU" smtClean="0"/>
              <a:t>‹#›</a:t>
            </a:fld>
            <a:endParaRPr lang="en-AU"/>
          </a:p>
        </p:txBody>
      </p:sp>
    </p:spTree>
    <p:extLst>
      <p:ext uri="{BB962C8B-B14F-4D97-AF65-F5344CB8AC3E}">
        <p14:creationId xmlns:p14="http://schemas.microsoft.com/office/powerpoint/2010/main" val="90602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FCDA9-E678-4BF0-B17A-FDB76E30F6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94DC6C-E51C-4163-8A47-3E3D02AF72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5A4433-0872-4FA1-AB3A-C66A5CACB7CF}"/>
              </a:ext>
            </a:extLst>
          </p:cNvPr>
          <p:cNvSpPr>
            <a:spLocks noGrp="1"/>
          </p:cNvSpPr>
          <p:nvPr>
            <p:ph type="dt" sz="half" idx="10"/>
          </p:nvPr>
        </p:nvSpPr>
        <p:spPr/>
        <p:txBody>
          <a:bodyPr/>
          <a:lstStyle/>
          <a:p>
            <a:fld id="{7FCE1F60-81A2-495C-A2D5-9EDD37B94B89}" type="datetimeFigureOut">
              <a:rPr lang="en-US" smtClean="0"/>
              <a:t>6/29/2017</a:t>
            </a:fld>
            <a:endParaRPr lang="en-US"/>
          </a:p>
        </p:txBody>
      </p:sp>
      <p:sp>
        <p:nvSpPr>
          <p:cNvPr id="5" name="Footer Placeholder 4">
            <a:extLst>
              <a:ext uri="{FF2B5EF4-FFF2-40B4-BE49-F238E27FC236}">
                <a16:creationId xmlns:a16="http://schemas.microsoft.com/office/drawing/2014/main" id="{C6BFAE54-D90C-44D0-8D92-02713240D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2A0D6-1880-4BBD-AEB5-196315239647}"/>
              </a:ext>
            </a:extLst>
          </p:cNvPr>
          <p:cNvSpPr>
            <a:spLocks noGrp="1"/>
          </p:cNvSpPr>
          <p:nvPr>
            <p:ph type="sldNum" sz="quarter" idx="12"/>
          </p:nvPr>
        </p:nvSpPr>
        <p:spPr/>
        <p:txBody>
          <a:bodyPr/>
          <a:lstStyle/>
          <a:p>
            <a:fld id="{C7CDDD30-270D-4F3B-B7D8-BDE4DC91CE0E}" type="slidenum">
              <a:rPr lang="en-US" smtClean="0"/>
              <a:t>‹#›</a:t>
            </a:fld>
            <a:endParaRPr lang="en-US"/>
          </a:p>
        </p:txBody>
      </p:sp>
    </p:spTree>
    <p:extLst>
      <p:ext uri="{BB962C8B-B14F-4D97-AF65-F5344CB8AC3E}">
        <p14:creationId xmlns:p14="http://schemas.microsoft.com/office/powerpoint/2010/main" val="6173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693B-C926-43D3-BC98-6507CA1EB4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976F3E-57CA-45D3-A37F-BFA194C255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CF21E3-293E-45FF-BD43-126085EDD4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188F06-0C5C-4C5D-A44B-A4014C7827DB}"/>
              </a:ext>
            </a:extLst>
          </p:cNvPr>
          <p:cNvSpPr>
            <a:spLocks noGrp="1"/>
          </p:cNvSpPr>
          <p:nvPr>
            <p:ph type="dt" sz="half" idx="10"/>
          </p:nvPr>
        </p:nvSpPr>
        <p:spPr/>
        <p:txBody>
          <a:bodyPr/>
          <a:lstStyle/>
          <a:p>
            <a:fld id="{7FCE1F60-81A2-495C-A2D5-9EDD37B94B89}" type="datetimeFigureOut">
              <a:rPr lang="en-US" smtClean="0"/>
              <a:t>6/29/2017</a:t>
            </a:fld>
            <a:endParaRPr lang="en-US"/>
          </a:p>
        </p:txBody>
      </p:sp>
      <p:sp>
        <p:nvSpPr>
          <p:cNvPr id="6" name="Footer Placeholder 5">
            <a:extLst>
              <a:ext uri="{FF2B5EF4-FFF2-40B4-BE49-F238E27FC236}">
                <a16:creationId xmlns:a16="http://schemas.microsoft.com/office/drawing/2014/main" id="{5551F47B-24A1-4CEF-A4E4-5CA21B756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282DB-1C48-483D-9381-5B82F2830061}"/>
              </a:ext>
            </a:extLst>
          </p:cNvPr>
          <p:cNvSpPr>
            <a:spLocks noGrp="1"/>
          </p:cNvSpPr>
          <p:nvPr>
            <p:ph type="sldNum" sz="quarter" idx="12"/>
          </p:nvPr>
        </p:nvSpPr>
        <p:spPr/>
        <p:txBody>
          <a:bodyPr/>
          <a:lstStyle/>
          <a:p>
            <a:fld id="{C7CDDD30-270D-4F3B-B7D8-BDE4DC91CE0E}" type="slidenum">
              <a:rPr lang="en-US" smtClean="0"/>
              <a:t>‹#›</a:t>
            </a:fld>
            <a:endParaRPr lang="en-US"/>
          </a:p>
        </p:txBody>
      </p:sp>
    </p:spTree>
    <p:extLst>
      <p:ext uri="{BB962C8B-B14F-4D97-AF65-F5344CB8AC3E}">
        <p14:creationId xmlns:p14="http://schemas.microsoft.com/office/powerpoint/2010/main" val="941511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317B-845F-4F35-82E0-5224506E09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43599F-F35A-4F5D-ABC9-19C28AE69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C590BC-45A1-4C5A-A081-983994C487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409603-A638-46E9-A354-92296FA2B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BA30E7-E00D-4451-993B-F03A308DD40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22D469-DA3B-4E20-853F-5FB36F3168C4}"/>
              </a:ext>
            </a:extLst>
          </p:cNvPr>
          <p:cNvSpPr>
            <a:spLocks noGrp="1"/>
          </p:cNvSpPr>
          <p:nvPr>
            <p:ph type="dt" sz="half" idx="10"/>
          </p:nvPr>
        </p:nvSpPr>
        <p:spPr/>
        <p:txBody>
          <a:bodyPr/>
          <a:lstStyle/>
          <a:p>
            <a:fld id="{7FCE1F60-81A2-495C-A2D5-9EDD37B94B89}" type="datetimeFigureOut">
              <a:rPr lang="en-US" smtClean="0"/>
              <a:t>6/29/2017</a:t>
            </a:fld>
            <a:endParaRPr lang="en-US"/>
          </a:p>
        </p:txBody>
      </p:sp>
      <p:sp>
        <p:nvSpPr>
          <p:cNvPr id="8" name="Footer Placeholder 7">
            <a:extLst>
              <a:ext uri="{FF2B5EF4-FFF2-40B4-BE49-F238E27FC236}">
                <a16:creationId xmlns:a16="http://schemas.microsoft.com/office/drawing/2014/main" id="{D945F47B-475A-4A38-8FCB-BC0ADB8B5D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BF669-8E7B-497A-AA5A-13E6F81F8042}"/>
              </a:ext>
            </a:extLst>
          </p:cNvPr>
          <p:cNvSpPr>
            <a:spLocks noGrp="1"/>
          </p:cNvSpPr>
          <p:nvPr>
            <p:ph type="sldNum" sz="quarter" idx="12"/>
          </p:nvPr>
        </p:nvSpPr>
        <p:spPr/>
        <p:txBody>
          <a:bodyPr/>
          <a:lstStyle/>
          <a:p>
            <a:fld id="{C7CDDD30-270D-4F3B-B7D8-BDE4DC91CE0E}" type="slidenum">
              <a:rPr lang="en-US" smtClean="0"/>
              <a:t>‹#›</a:t>
            </a:fld>
            <a:endParaRPr lang="en-US"/>
          </a:p>
        </p:txBody>
      </p:sp>
    </p:spTree>
    <p:extLst>
      <p:ext uri="{BB962C8B-B14F-4D97-AF65-F5344CB8AC3E}">
        <p14:creationId xmlns:p14="http://schemas.microsoft.com/office/powerpoint/2010/main" val="101466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73C0-B355-48B5-9B42-F3617316B1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025D80-60D3-4F12-99BC-7FAD286A8042}"/>
              </a:ext>
            </a:extLst>
          </p:cNvPr>
          <p:cNvSpPr>
            <a:spLocks noGrp="1"/>
          </p:cNvSpPr>
          <p:nvPr>
            <p:ph type="dt" sz="half" idx="10"/>
          </p:nvPr>
        </p:nvSpPr>
        <p:spPr/>
        <p:txBody>
          <a:bodyPr/>
          <a:lstStyle/>
          <a:p>
            <a:fld id="{7FCE1F60-81A2-495C-A2D5-9EDD37B94B89}" type="datetimeFigureOut">
              <a:rPr lang="en-US" smtClean="0"/>
              <a:t>6/29/2017</a:t>
            </a:fld>
            <a:endParaRPr lang="en-US"/>
          </a:p>
        </p:txBody>
      </p:sp>
      <p:sp>
        <p:nvSpPr>
          <p:cNvPr id="4" name="Footer Placeholder 3">
            <a:extLst>
              <a:ext uri="{FF2B5EF4-FFF2-40B4-BE49-F238E27FC236}">
                <a16:creationId xmlns:a16="http://schemas.microsoft.com/office/drawing/2014/main" id="{C6389544-0FBE-45A5-B6BA-05AE2A25EF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F79D58-1EAD-41A2-9AF7-250C0332954F}"/>
              </a:ext>
            </a:extLst>
          </p:cNvPr>
          <p:cNvSpPr>
            <a:spLocks noGrp="1"/>
          </p:cNvSpPr>
          <p:nvPr>
            <p:ph type="sldNum" sz="quarter" idx="12"/>
          </p:nvPr>
        </p:nvSpPr>
        <p:spPr/>
        <p:txBody>
          <a:bodyPr/>
          <a:lstStyle/>
          <a:p>
            <a:fld id="{C7CDDD30-270D-4F3B-B7D8-BDE4DC91CE0E}" type="slidenum">
              <a:rPr lang="en-US" smtClean="0"/>
              <a:t>‹#›</a:t>
            </a:fld>
            <a:endParaRPr lang="en-US"/>
          </a:p>
        </p:txBody>
      </p:sp>
    </p:spTree>
    <p:extLst>
      <p:ext uri="{BB962C8B-B14F-4D97-AF65-F5344CB8AC3E}">
        <p14:creationId xmlns:p14="http://schemas.microsoft.com/office/powerpoint/2010/main" val="268648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B1661-9DAE-45E2-8749-D9ECDCEE861A}"/>
              </a:ext>
            </a:extLst>
          </p:cNvPr>
          <p:cNvSpPr>
            <a:spLocks noGrp="1"/>
          </p:cNvSpPr>
          <p:nvPr>
            <p:ph type="dt" sz="half" idx="10"/>
          </p:nvPr>
        </p:nvSpPr>
        <p:spPr/>
        <p:txBody>
          <a:bodyPr/>
          <a:lstStyle/>
          <a:p>
            <a:fld id="{7FCE1F60-81A2-495C-A2D5-9EDD37B94B89}" type="datetimeFigureOut">
              <a:rPr lang="en-US" smtClean="0"/>
              <a:t>6/29/2017</a:t>
            </a:fld>
            <a:endParaRPr lang="en-US"/>
          </a:p>
        </p:txBody>
      </p:sp>
      <p:sp>
        <p:nvSpPr>
          <p:cNvPr id="3" name="Footer Placeholder 2">
            <a:extLst>
              <a:ext uri="{FF2B5EF4-FFF2-40B4-BE49-F238E27FC236}">
                <a16:creationId xmlns:a16="http://schemas.microsoft.com/office/drawing/2014/main" id="{E6604900-ED16-41D4-ABE6-99E5F849A7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C47568-A7D9-42D9-A52C-E57102817E23}"/>
              </a:ext>
            </a:extLst>
          </p:cNvPr>
          <p:cNvSpPr>
            <a:spLocks noGrp="1"/>
          </p:cNvSpPr>
          <p:nvPr>
            <p:ph type="sldNum" sz="quarter" idx="12"/>
          </p:nvPr>
        </p:nvSpPr>
        <p:spPr/>
        <p:txBody>
          <a:bodyPr/>
          <a:lstStyle/>
          <a:p>
            <a:fld id="{C7CDDD30-270D-4F3B-B7D8-BDE4DC91CE0E}" type="slidenum">
              <a:rPr lang="en-US" smtClean="0"/>
              <a:t>‹#›</a:t>
            </a:fld>
            <a:endParaRPr lang="en-US"/>
          </a:p>
        </p:txBody>
      </p:sp>
    </p:spTree>
    <p:extLst>
      <p:ext uri="{BB962C8B-B14F-4D97-AF65-F5344CB8AC3E}">
        <p14:creationId xmlns:p14="http://schemas.microsoft.com/office/powerpoint/2010/main" val="69232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4FBD-20E0-4520-87E3-E81907CAFB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B2F49-7D47-400D-ADF0-6C44F39E73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BEAF75-E5A7-4135-B319-2BA0A2053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F3D3A9-0DE2-46A9-A0CE-5512ED3CC5EB}"/>
              </a:ext>
            </a:extLst>
          </p:cNvPr>
          <p:cNvSpPr>
            <a:spLocks noGrp="1"/>
          </p:cNvSpPr>
          <p:nvPr>
            <p:ph type="dt" sz="half" idx="10"/>
          </p:nvPr>
        </p:nvSpPr>
        <p:spPr/>
        <p:txBody>
          <a:bodyPr/>
          <a:lstStyle/>
          <a:p>
            <a:fld id="{7FCE1F60-81A2-495C-A2D5-9EDD37B94B89}" type="datetimeFigureOut">
              <a:rPr lang="en-US" smtClean="0"/>
              <a:t>6/29/2017</a:t>
            </a:fld>
            <a:endParaRPr lang="en-US"/>
          </a:p>
        </p:txBody>
      </p:sp>
      <p:sp>
        <p:nvSpPr>
          <p:cNvPr id="6" name="Footer Placeholder 5">
            <a:extLst>
              <a:ext uri="{FF2B5EF4-FFF2-40B4-BE49-F238E27FC236}">
                <a16:creationId xmlns:a16="http://schemas.microsoft.com/office/drawing/2014/main" id="{985A1BC1-4F56-445D-A2D1-CADF28738A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45154-EDAA-408F-BF4C-EA5E3562C818}"/>
              </a:ext>
            </a:extLst>
          </p:cNvPr>
          <p:cNvSpPr>
            <a:spLocks noGrp="1"/>
          </p:cNvSpPr>
          <p:nvPr>
            <p:ph type="sldNum" sz="quarter" idx="12"/>
          </p:nvPr>
        </p:nvSpPr>
        <p:spPr/>
        <p:txBody>
          <a:bodyPr/>
          <a:lstStyle/>
          <a:p>
            <a:fld id="{C7CDDD30-270D-4F3B-B7D8-BDE4DC91CE0E}" type="slidenum">
              <a:rPr lang="en-US" smtClean="0"/>
              <a:t>‹#›</a:t>
            </a:fld>
            <a:endParaRPr lang="en-US"/>
          </a:p>
        </p:txBody>
      </p:sp>
    </p:spTree>
    <p:extLst>
      <p:ext uri="{BB962C8B-B14F-4D97-AF65-F5344CB8AC3E}">
        <p14:creationId xmlns:p14="http://schemas.microsoft.com/office/powerpoint/2010/main" val="353411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1470-5758-43C6-A41B-325271A879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53D4D6-D99D-4EBE-96E4-FD05A9770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081081-66C8-4C4F-A764-4557CC737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1858F8-FB22-485D-9EBC-7CE2ED8708B5}"/>
              </a:ext>
            </a:extLst>
          </p:cNvPr>
          <p:cNvSpPr>
            <a:spLocks noGrp="1"/>
          </p:cNvSpPr>
          <p:nvPr>
            <p:ph type="dt" sz="half" idx="10"/>
          </p:nvPr>
        </p:nvSpPr>
        <p:spPr/>
        <p:txBody>
          <a:bodyPr/>
          <a:lstStyle/>
          <a:p>
            <a:fld id="{7FCE1F60-81A2-495C-A2D5-9EDD37B94B89}" type="datetimeFigureOut">
              <a:rPr lang="en-US" smtClean="0"/>
              <a:t>6/29/2017</a:t>
            </a:fld>
            <a:endParaRPr lang="en-US"/>
          </a:p>
        </p:txBody>
      </p:sp>
      <p:sp>
        <p:nvSpPr>
          <p:cNvPr id="6" name="Footer Placeholder 5">
            <a:extLst>
              <a:ext uri="{FF2B5EF4-FFF2-40B4-BE49-F238E27FC236}">
                <a16:creationId xmlns:a16="http://schemas.microsoft.com/office/drawing/2014/main" id="{5B6A2EF8-6103-4A0D-97ED-EAE5AA7E3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CF97CA-7F8C-49E7-BBA4-F253DBB88317}"/>
              </a:ext>
            </a:extLst>
          </p:cNvPr>
          <p:cNvSpPr>
            <a:spLocks noGrp="1"/>
          </p:cNvSpPr>
          <p:nvPr>
            <p:ph type="sldNum" sz="quarter" idx="12"/>
          </p:nvPr>
        </p:nvSpPr>
        <p:spPr/>
        <p:txBody>
          <a:bodyPr/>
          <a:lstStyle/>
          <a:p>
            <a:fld id="{C7CDDD30-270D-4F3B-B7D8-BDE4DC91CE0E}" type="slidenum">
              <a:rPr lang="en-US" smtClean="0"/>
              <a:t>‹#›</a:t>
            </a:fld>
            <a:endParaRPr lang="en-US"/>
          </a:p>
        </p:txBody>
      </p:sp>
    </p:spTree>
    <p:extLst>
      <p:ext uri="{BB962C8B-B14F-4D97-AF65-F5344CB8AC3E}">
        <p14:creationId xmlns:p14="http://schemas.microsoft.com/office/powerpoint/2010/main" val="303922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6ACD6-BC7D-4397-B88B-EF8ECCA3E0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D20CF8-0353-4EF9-B019-C39A363764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41CF9-FAB9-48D6-B63D-DD923AE94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E1F60-81A2-495C-A2D5-9EDD37B94B89}" type="datetimeFigureOut">
              <a:rPr lang="en-US" smtClean="0"/>
              <a:t>6/29/2017</a:t>
            </a:fld>
            <a:endParaRPr lang="en-US"/>
          </a:p>
        </p:txBody>
      </p:sp>
      <p:sp>
        <p:nvSpPr>
          <p:cNvPr id="5" name="Footer Placeholder 4">
            <a:extLst>
              <a:ext uri="{FF2B5EF4-FFF2-40B4-BE49-F238E27FC236}">
                <a16:creationId xmlns:a16="http://schemas.microsoft.com/office/drawing/2014/main" id="{39201764-8853-4421-806C-806FA76A4D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BED5E7-1320-499B-8FFF-DAA4A53499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DDD30-270D-4F3B-B7D8-BDE4DC91CE0E}" type="slidenum">
              <a:rPr lang="en-US" smtClean="0"/>
              <a:t>‹#›</a:t>
            </a:fld>
            <a:endParaRPr lang="en-US"/>
          </a:p>
        </p:txBody>
      </p:sp>
    </p:spTree>
    <p:extLst>
      <p:ext uri="{BB962C8B-B14F-4D97-AF65-F5344CB8AC3E}">
        <p14:creationId xmlns:p14="http://schemas.microsoft.com/office/powerpoint/2010/main" val="783744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389A8-FC55-4DA6-876D-EA264D30355F}" type="datetime1">
              <a:rPr lang="en-AU" smtClean="0"/>
              <a:t>29/06/2017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C37B4-1C08-49EB-8D20-412758370311}" type="slidenum">
              <a:rPr lang="en-AU" smtClean="0"/>
              <a:t>‹#›</a:t>
            </a:fld>
            <a:endParaRPr lang="en-AU"/>
          </a:p>
        </p:txBody>
      </p:sp>
    </p:spTree>
    <p:extLst>
      <p:ext uri="{BB962C8B-B14F-4D97-AF65-F5344CB8AC3E}">
        <p14:creationId xmlns:p14="http://schemas.microsoft.com/office/powerpoint/2010/main" val="1207271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hyperlink" Target="https://scholar.google.com.au/citations?user=Cr0Si9oAAAAJ&amp;hl=en" TargetMode="External"/><Relationship Id="rId2" Type="http://schemas.openxmlformats.org/officeDocument/2006/relationships/hyperlink" Target="https://monash.academia.edu/NikolaiVeresov" TargetMode="External"/><Relationship Id="rId1" Type="http://schemas.openxmlformats.org/officeDocument/2006/relationships/slideLayout" Target="../slideLayouts/slideLayout18.xml"/><Relationship Id="rId6" Type="http://schemas.openxmlformats.org/officeDocument/2006/relationships/hyperlink" Target="http://monash.edu/research/explore/en/persons/nikolay-veresov(62b49fd9-59a7-43ae-8100-e2f001857866).html" TargetMode="External"/><Relationship Id="rId5" Type="http://schemas.openxmlformats.org/officeDocument/2006/relationships/hyperlink" Target="http://www.nikveresov.net/417072700" TargetMode="External"/><Relationship Id="rId4" Type="http://schemas.openxmlformats.org/officeDocument/2006/relationships/hyperlink" Target="https://www.researchgate.net/profile/Nikolai_Veres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ternational ISCAR Summer University for PhD students">
            <a:extLst>
              <a:ext uri="{FF2B5EF4-FFF2-40B4-BE49-F238E27FC236}">
                <a16:creationId xmlns:a16="http://schemas.microsoft.com/office/drawing/2014/main" id="{643BDF42-FBE3-4D4D-BED6-2D9D9E484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93" y="756617"/>
            <a:ext cx="9516474" cy="12444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8B99E17-DB34-459A-A59E-A7F57E501F07}"/>
              </a:ext>
            </a:extLst>
          </p:cNvPr>
          <p:cNvSpPr/>
          <p:nvPr/>
        </p:nvSpPr>
        <p:spPr>
          <a:xfrm>
            <a:off x="2968487" y="2113218"/>
            <a:ext cx="6096000" cy="1384995"/>
          </a:xfrm>
          <a:prstGeom prst="rect">
            <a:avLst/>
          </a:prstGeom>
        </p:spPr>
        <p:txBody>
          <a:bodyPr>
            <a:spAutoFit/>
          </a:bodyPr>
          <a:lstStyle/>
          <a:p>
            <a:r>
              <a:rPr lang="en-US" sz="2800" dirty="0"/>
              <a:t>Perezhivanie: tantalizing concept?</a:t>
            </a:r>
          </a:p>
          <a:p>
            <a:endParaRPr lang="en-US" sz="2800" dirty="0"/>
          </a:p>
          <a:p>
            <a:r>
              <a:rPr lang="en-US" sz="2800" dirty="0"/>
              <a:t>Dialogue with Vygotsky</a:t>
            </a:r>
          </a:p>
        </p:txBody>
      </p:sp>
      <p:sp>
        <p:nvSpPr>
          <p:cNvPr id="5" name="Rectangle 4">
            <a:extLst>
              <a:ext uri="{FF2B5EF4-FFF2-40B4-BE49-F238E27FC236}">
                <a16:creationId xmlns:a16="http://schemas.microsoft.com/office/drawing/2014/main" id="{CEF9F8B1-2C18-47D4-8ED1-1E1786E4320F}"/>
              </a:ext>
            </a:extLst>
          </p:cNvPr>
          <p:cNvSpPr/>
          <p:nvPr/>
        </p:nvSpPr>
        <p:spPr>
          <a:xfrm>
            <a:off x="1789044" y="4459285"/>
            <a:ext cx="6096000" cy="830997"/>
          </a:xfrm>
          <a:prstGeom prst="rect">
            <a:avLst/>
          </a:prstGeom>
        </p:spPr>
        <p:txBody>
          <a:bodyPr>
            <a:spAutoFit/>
          </a:bodyPr>
          <a:lstStyle/>
          <a:p>
            <a:pPr lvl="0"/>
            <a:r>
              <a:rPr lang="en-US" sz="2400" dirty="0">
                <a:solidFill>
                  <a:prstClr val="black"/>
                </a:solidFill>
              </a:rPr>
              <a:t>Nikolai Veresov,</a:t>
            </a:r>
          </a:p>
          <a:p>
            <a:pPr lvl="0"/>
            <a:r>
              <a:rPr lang="en-US" sz="2400" dirty="0">
                <a:solidFill>
                  <a:prstClr val="black"/>
                </a:solidFill>
              </a:rPr>
              <a:t>Monash University, Australia</a:t>
            </a:r>
          </a:p>
        </p:txBody>
      </p:sp>
    </p:spTree>
    <p:extLst>
      <p:ext uri="{BB962C8B-B14F-4D97-AF65-F5344CB8AC3E}">
        <p14:creationId xmlns:p14="http://schemas.microsoft.com/office/powerpoint/2010/main" val="76043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3640667" y="420904"/>
            <a:ext cx="6096000" cy="83099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is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perezhivanie</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Psychological phenomenon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(P.1)</a:t>
            </a:r>
          </a:p>
        </p:txBody>
      </p:sp>
      <p:sp>
        <p:nvSpPr>
          <p:cNvPr id="4" name="Rectangle 3"/>
          <p:cNvSpPr/>
          <p:nvPr/>
        </p:nvSpPr>
        <p:spPr>
          <a:xfrm>
            <a:off x="279399" y="2612338"/>
            <a:ext cx="6096000" cy="882678"/>
          </a:xfrm>
          <a:prstGeom prst="rect">
            <a:avLst/>
          </a:prstGeom>
        </p:spPr>
        <p:txBody>
          <a:bodyPr>
            <a:spAutoFit/>
          </a:bodyPr>
          <a:lstStyle/>
          <a:p>
            <a:pPr marL="0" marR="0" lvl="0" indent="0" algn="ctr" defTabSz="914400" rtl="0" eaLnBrk="1" fontAlgn="base"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P1.1. an activity connected to the emergence of the given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perezhivanie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(HOW? Process)</a:t>
            </a:r>
          </a:p>
        </p:txBody>
      </p:sp>
      <p:sp>
        <p:nvSpPr>
          <p:cNvPr id="5" name="Rectangle 4"/>
          <p:cNvSpPr/>
          <p:nvPr/>
        </p:nvSpPr>
        <p:spPr>
          <a:xfrm>
            <a:off x="3640667" y="4374153"/>
            <a:ext cx="705674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P1.2. the content constituting what is being experienced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(WHAT? Content)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7" name="Straight Arrow Connector 6"/>
          <p:cNvCxnSpPr/>
          <p:nvPr/>
        </p:nvCxnSpPr>
        <p:spPr>
          <a:xfrm flipH="1">
            <a:off x="3327399" y="1397000"/>
            <a:ext cx="1440000" cy="1049867"/>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121399" y="1784512"/>
            <a:ext cx="1386808" cy="2057029"/>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18067" y="5714955"/>
            <a:ext cx="1073573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EXAMPLE:</a:t>
            </a:r>
            <a:r>
              <a:rPr kumimoji="0" lang="ru-RU" sz="28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n-AU" sz="28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THINKING (PROCESS) – THOUGHT (CONTENT)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92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753533" y="1930728"/>
            <a:ext cx="10464800" cy="331949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AU"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AU"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perezhivanie</a:t>
            </a:r>
            <a:r>
              <a:rPr kumimoji="0" lang="en-AU"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is a concept </a:t>
            </a:r>
            <a:r>
              <a:rPr kumimoji="0" lang="en-AU"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which allows us to study the role and influence of environment </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on the psychological development </a:t>
            </a:r>
            <a:r>
              <a:rPr kumimoji="0" lang="en-AU"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of children in the analysis </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of the laws of development.</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Vygotsky, 1994, p.343</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257300" y="501438"/>
            <a:ext cx="88392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PEREZHIVANIE </a:t>
            </a:r>
            <a:r>
              <a:rPr kumimoji="0" lang="en-AU"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AS A CONCEPT </a:t>
            </a:r>
            <a:r>
              <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 CULTURAL-HISTORICAL THEORY - P2.</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3950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3772931" y="897924"/>
            <a:ext cx="3756454" cy="675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Perezhivanie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 name="Straight Arrow Connector 7"/>
          <p:cNvCxnSpPr/>
          <p:nvPr/>
        </p:nvCxnSpPr>
        <p:spPr>
          <a:xfrm flipH="1">
            <a:off x="3187440" y="1900853"/>
            <a:ext cx="1440000" cy="1049867"/>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508702" y="3278146"/>
            <a:ext cx="3756454" cy="675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Phenomenon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(P1)</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6732373" y="4802172"/>
            <a:ext cx="3756454" cy="675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Concept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P2)</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Straight Arrow Connector 10"/>
          <p:cNvCxnSpPr/>
          <p:nvPr/>
        </p:nvCxnSpPr>
        <p:spPr>
          <a:xfrm>
            <a:off x="6541276" y="1854853"/>
            <a:ext cx="1207847" cy="2530535"/>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5" name="Rounded Rectangular Callout 14"/>
          <p:cNvSpPr/>
          <p:nvPr/>
        </p:nvSpPr>
        <p:spPr>
          <a:xfrm>
            <a:off x="9485786" y="1913549"/>
            <a:ext cx="2466728" cy="1632857"/>
          </a:xfrm>
          <a:prstGeom prst="wedgeRoundRectCallout">
            <a:avLst>
              <a:gd name="adj1" fmla="val -95252"/>
              <a:gd name="adj2" fmla="val 75071"/>
              <a:gd name="adj3" fmla="val 16667"/>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My dialogue with Vygotsky is about this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07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200451" y="2809102"/>
            <a:ext cx="9086142" cy="830997"/>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aspect of human development this concept is related to?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is this concept connected with other concepts within the theory?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440963" y="634999"/>
            <a:ext cx="117510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WHAT IS THE THEORETICAL CONTENT OF THE CONCEPT OF PEREZHIVANIE (P2)?</a:t>
            </a:r>
            <a:endParaRPr kumimoji="0" 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Rectangle 4"/>
          <p:cNvSpPr/>
          <p:nvPr/>
        </p:nvSpPr>
        <p:spPr>
          <a:xfrm>
            <a:off x="2019197" y="1761921"/>
            <a:ext cx="672408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FIND AN ANSWER WE HAVE TO IDENTIFY: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228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utoShape 2" descr="data:image/jpeg;base64,/9j/4AAQSkZJRgABAQAAAQABAAD/2wCEAAkGBxQSEhUUEhQUFRQXFBcVFBQUFBQUFBUUFxgXFhcUFBQYHCggGBwlHRQXITEhJSkrLi4uFx8zODMsNygtLisBCgoKDg0OFA8PFCwcHBwsLCwsLCwsLCwsLCwsLCwsLCwsLCwsLCwsLCwsLCwsLCwsLCwsLCwsLCwsLCwsLCwsLP/AABEIAK4BIgMBIgACEQEDEQH/xAAcAAADAAMBAQEAAAAAAAAAAAABAgMABQYEBwj/xABFEAACAQICBQoCBggEBwEAAAAAAQIDEQQhBQYSMUETUWFxgZGhscHwIjIHFFJyktEzQmKCssLh8RYjVJM0Q0RTY6LSFf/EABoBAQEBAQEBAQAAAAAAAAAAAAABAgQDBQb/xAAnEQEBAAEEAQMCBwAAAAAAAAAAARECAxIhUQQxQRMiFFJhkaGx0f/aAAwDAQACEQMRAD8A4eo8iaDUYEHIZDoSI8SCtNcQyZiyQFvKisckCQW/z7RWyDLgRjZiCGQUKMgChkLcMQHFZlzIBFdyFRkzIhTIK4ioYCkPl7jzN5s9FR2R50gCx+Ag0iCdRk2NLeIwAxGNIRhSlOBPiOwBHfcPv+o2zw99IrKoCsdCsKSRGZae4gwMSMGSMKrGzELcZBkyKwRKJemA8mZSEkOlZBBuYYwXIMbMAEIKCBBQDNhTFYUEEemKs2UW4BbjxQiGjuIGYV799orGi8yjMQyaMrPMCIoxMmGIkmAj3sQPAAAkIxhJACJaC4+7kYnpt78wpLe+gQpIWxVKgMZCsCVQky81kRkVTIBhgVNDxJocjJ4FuBKKKNgYVJw3joILFMbAgCwguEIKGQo6AER16eftiIdbvfZ6kGId7vfX6Aigv377ABw99RWPAnbcUXoABqSzFuUp5Jv9kDzN5sLFQwDEpspJkpALIxmMDYCsSQ7EYD0lmeh7iUFuKSCpveYYZcqgkBrMZAQVKaISR6KpCQDJAFSCVUUOicSiIisBriRCEUiMIjYvQmI2tlUKsnaMvghKatJKSd4prc0B4GwcTf4bUnHz3YWqvv7NP+No2FP6Nsc/mjSp/frR/luMHG+HI3GR1kvo7xK/5uE/3/ziafTegqmEaVR05bW505qcX2r1sEsrWIdiRGYQWPbgIVhvIG5+4FvfV/YP9zGAJMpzklvKPj1gBjTl8L6Wl3CveCtuiut9+XoBNBQEYgMkyb3jsnfeBhjAgMASYIK7AxqayAombfV/Q7xVZU9uNOKhKpUqS3QhFXlLp3o1C3nqweJlTkpwdpK/BNNNWlGSeTTTaaeTTDUdBDWChhJNYLDwm1l9YxSc5y53CmmlTXjz2I6VqPG4epinRp0p0ZwhOVKLjCqql0rxztKLSzvmpdRPVnVqpjaj2bU6MXepVa+CC37MeeXR3mw1w0xRVOGCwSth6bvOe/lan2m/1ue/F7skaa+O3HmDJCkRKbITNzo7QOIxCvRoznFb5KyXUnJpN9RrMdhKlKTjVhKnL7M4uL61feTLXG4zhC4QZBKiESiJxZTiEOFC3DEIrTqOLunZrc+k7HWzWLGU501HE1oxnhaFS0ako5ygru6zvdM4q50Ouz/z6Ufs4XDx6rU07eI+Fl6a2vpavP569aX3qtSXmzxvN55vpz8wB/IjLIwXMu5DpCIZMIpAZCQGiyho+nmVjxJx3dvvzKUt4DtZ+AJ+/MxsWbzAMN43DtEh78BnwIA/fkZiHn1JLw/qZDPvQlWV2/e8DLmcBWwyYCkxpPJiMBkLcNxJMAMqicQthTxOn1N1beNqPaexRhnVnu6dmLfHp4I5dM6XVrHrk62FnWVCFdRXKtOUYuLu4ySeSkrxuVY2WtmtEZR+q4JKnhofDeOXKc9n9nfnvfny+Hwk6j2acJTe+0IuT67LgdTDUeG//wDQwezzqV/C/UdNqfq9yHKSw+KU6s7LOCVNqN9zu5cd/gY3NWI9tvauu+J/TgcDqti6r+GjOKv89RcnFPpcreBvsPq1hsLaWKqKrNZuEf0a6OeXbl0B121hxGHbhiVKDayd/ga54yWT8+g+Z6Q1jnPi7+faeH1NerrGH1tn0W1onLVeT63hNdqarKlTUYx2ckstm1lwN68ZRxEdmrGE1+3GMl3M/NSx04z203tHRaG1uqRlFN2u/medulIzdGqdx0ctvV1h9nepeAefIwzzylUXhtZGHK09f6dl/mS3Li/yMM/U1sfh9H5Z+0/x85jwKInHeMjufnzoZChQQ8Y3yW95LrZ0f0hZY+pH7MacPwwirGp1fo8pisPD7Vanfq2lf1On1o0Gq2Lr1Xi8FTUqkrRnX+NWtG0opXTyKsnTjBjdrV+mt+OwfZOcvKIYaGw9/jx1BfdjUl6ImEw0aMNppLA4eEL0sTys75rkpwVs920s+HMawJhSLDETgPfIIZbvfvmK0vQk378BovLtCqXy99Av9AS4C7QRSmwze4SO73zhm/Ig2GNoJck4L56MZJLO87OErdc4vvOgqatUI06mHblLHQw8sTNxa5ODhsv6vbjLZk23zltWqEY0KWMqK8MLCu7cJVduEqMX+9Vb/dNXqHjZS0nTlUe060qkaj5+UhNvxK3J7fq5m532G0DTo4OtSqRTxlTC1MVZ5ujSpbOzHolJTlftXBGn1T0VFYmrUr/oMHtTq/tTjJqnT6W5R8LcT2ao6Rni9JVZ1XeVehXhbgk4ZQXQlG3YImmOKm8hQbWS6kYRkRWwiPeB7tFaOqYicaVGDnOWdlwXO3wRvKmicHhpWxVeVaovmo4VJqL5pVpO1+hXPbXrPR2j4Rh8OJxi25zWUqeHWSinwbv/ABHFRK17NhpWpQlUvhoVIU7L4aslOV+LTXDcebaJJgcwIY2pkzsPoe0nKtUlTqSa5O3xXz2c7epw+MlkebQ2m3hpu2Sk02+rKx57ujlpxHZ6PVx193Er9Pa06Gp47D8m1GaXxQk+EluaZ+f9c9BSp4hUpU5Qsr3s0pL9mXHsO71T11m0rSunbJvd1He/X6OLp7FenCae9SV+7mOea5nvqvpTRq0TE+7T/L8wY7Dxhks3zI81CjKclCEW5t5LiffMZ9G2j1JyUakU3mlUbVuZN5rvBT0LgcImqFHOX6zbk2+mUm32G+eF48nzfD4GpGEU3C6ik/meaXPYJ9G2eYw8cx7dPkEd4yEh78Bos735s9xhIjXCOm+jrD7ekKTe6mp1H0bMXZ99jSaRr7dWc/tTlL8Um/U6L6P3sLGV/wDt4WSX3p5L+E5NC/C/CiQbAQbkZMFICGiAWNzdYrGuUG5vtFaWw1OnGNXBQrSV3ynK1IN3eV4q6yOfvvOhWgaDV46QwtrbpRrQlu4x2LiLHrnrNh18mjcN++51PMz/ABtNK0MLgoLPKNDOz6do8b0Nhl82kKP7lDET/lQ8dH6PXzY2rL7mEkvGUir20bnfMWTK41U1KSpOTpp/C52Umrb2lu6iDeZGXRzxslop018ssc9rnypRlFd68EavVevsYzDS5q9Luc0n4M9NB7Wjq64wxFCp+NVab8kaSjUcWpLfFpp9Kd0Fvw776QksLTeGj82IxNbF1rcY7bjRi+iyv1o0X0fYnk9I4Zvc5uH44ygvFohrlp367iXXScU4Qiot32dlZq/W2+002GruE4zj80ZRnH70WpLxQLe8qaTocnWq0/sVJw/DJx9Dz3Og18pL61y9P9FiYRxFN8PiVqketTUrrpRznAiU1yuCo7dWEftTjH8UlH1DQwVScJ1IQk4Q+edvgj0OTyvnu3i4HEcnUhU37NSM7dEZJgdH9JmI2sfUj+rShTpRXMlFPzkzmDe6+q+OqzWcaqhWg+DhOCzXamuw0DLfdb7nbIuQ8mQlIQjzYyW80WKRusUanERzK9dCmhsZOnJuMmrK9j6Fq3ri0s9/Rc+WS3l8LinDrve547u1NXb6Gz6jhiV+lNGabhiIWbtluZ4tIOMXku3gfPtWsVNRUr3uk1vOup43bVpM4sYuH0ZZZmPRy7513f1MJ/V+kwuWMPlMRhEw3PovzyiYwiYzYR1mjJclonEz41q0KS6Yxs35s5ZHY4LSOAlgaOHxM8RF05yqOFGMXtylffKWSVpW4bjzy0/o+llQ0fyn7eJqOb69hXiWrXLqXA9NPA1pZxpVZfdpzfkje/46rr9FSw1Ff+OivNkKmvuPf/UNLmUYJLq+EiYjww0Lif8AT1v9uf5FoaDxX+nq/gYamuOOlvxNTugv5TFrbjb/APE1P/T/AOR0nTyYnCVKbXKQlB80lZk4vMfHaVrV2nWm5tbm1FNLmuksiFKQFLhuTTGi811hDJmJgiZcB+AG94G8hWwLxxs4wnTT+CpsKccrPYe0u5nluZVfmxWwHbAmK2Lcg6DRel6UqH1XGKbpKTnRq07OrQm/mSi8pQlxj2rOx6adPRuHW3KdbGz/AFaXJPC0r8OVbbk+zI5TaC2VctppzTtXEtKdo04/o6NNbFGmuaEFl27zWNiS3oxyCNzg9LxdONHE03Vpwvycoy2K1JPNxhOzTi/syTXNY9NKjo55utjIdEqFKT/FGfoc9FjJ5BXQNaMjvlj6nQlh6afRndnh0rjsG6bjQwtSEr35WpXcpZcNhLZ7uY1M2RqyKsRrGtro2NRnixKD0jW1Ikj01EQaD1jpNWdM7C5Oe5fL1cx2uA0inax8mg7M3mjdLOLRz7m1nuOzY38fbX1uOIyAcfDWaNl1GHNwvh289Plz8RkJEY+g/PHixhENfyAN8wiRGiENfIWIJPIwgdGXFQYoIpErT4k4IdFDXDcVfkYwKXzfaC5kd/YvJAAZi3z7RuYk3n3+QCyZjfoLMxsIyTMbFbMYViMuLcNwMbzMbFuBsCkQt5CJjSYUsmQqMrIhMqptnlqovUZGZWo8VVHnmj1VUeaaD0hUPEVIeJGllUfOEmYTEXlfLeIKFiMg58HRk2FCcQhwpiSY1wMuFsRMJEMh4k0UiUVgwiXGALe8Mn+Yjfmxm8l1eX9gHi93d4/1GRNPLt8/7FIFD83aee/l6lm/Jnnv6ECyeYGwcQBGGNguBsA3MuBMy4UEwNmMVgVizJMWIGyqEpZE2M2Tk94EajJNjyJzK1HnmeaR65o800HpEx4i2GQaUsYLtGAbuPoPElF+RSG4jwO2TpsytIVPL374ED3HbJIZsiCmGLEuG5RRMoiUWUTAdv34Bb8xHw7DGwH4Bi8u3z/sTvkNB7/fEIeL39/vxKXIQfvrKp/CUPteT9Dz38/QpTe/q/Ii35sAJ5guBMVyIGTA2KmY2A4L5C3MKrJMW4GxUyC6YsmC4smVWSZOo8hpMlVl78SibJyHkxGVqJVNxCZauQmw1C2CkLcNyNwNtGEtowjXT//Z"/>
          <p:cNvSpPr>
            <a:spLocks noChangeAspect="1" noChangeArrowheads="1"/>
          </p:cNvSpPr>
          <p:nvPr/>
        </p:nvSpPr>
        <p:spPr bwMode="auto">
          <a:xfrm>
            <a:off x="5175250" y="2513012"/>
            <a:ext cx="3435350" cy="34353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2295525" y="1536790"/>
            <a:ext cx="6315075" cy="3789045"/>
          </a:xfrm>
          <a:prstGeom prst="rect">
            <a:avLst/>
          </a:prstGeom>
        </p:spPr>
      </p:pic>
    </p:spTree>
    <p:extLst>
      <p:ext uri="{BB962C8B-B14F-4D97-AF65-F5344CB8AC3E}">
        <p14:creationId xmlns:p14="http://schemas.microsoft.com/office/powerpoint/2010/main" val="1903731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481" y="903971"/>
            <a:ext cx="10748319" cy="207441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Perezhivanie</a:t>
            </a: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 Vygotsky’s texts:</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Tx/>
              <a:buChar char="-"/>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prism</a:t>
            </a:r>
          </a:p>
          <a:p>
            <a:pPr marL="342900" marR="0" lvl="0" indent="-342900" algn="l" defTabSz="914400" rtl="0" eaLnBrk="1" fontAlgn="auto" latinLnBrk="0" hangingPunct="1">
              <a:lnSpc>
                <a:spcPct val="115000"/>
              </a:lnSpc>
              <a:spcBef>
                <a:spcPts val="0"/>
              </a:spcBef>
              <a:spcAft>
                <a:spcPts val="0"/>
              </a:spcAft>
              <a:buClrTx/>
              <a:buSzTx/>
              <a:buFontTx/>
              <a:buChar char="-"/>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unit of individual and environmental characteristics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260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4152" y="737589"/>
            <a:ext cx="7859844"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AU"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Perezhivanie as a prism</a:t>
            </a:r>
            <a:r>
              <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AU"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that refracts social influences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600200" y="1998459"/>
            <a:ext cx="9177867" cy="164641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it is not any of the factors in themselves (if taken without reference to the child) which determines how they will influence the future course of his development, but the same factors </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refracted through the prism of the child's </a:t>
            </a:r>
            <a:r>
              <a:rPr kumimoji="0" lang="en-US" sz="24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perezhivanie</a:t>
            </a:r>
            <a:r>
              <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(Vygotsky, 1994, p.339-340).</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3249315" y="4622813"/>
            <a:ext cx="505657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REFLECTION --------- REFRACTION</a:t>
            </a:r>
            <a:endPar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44075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R25KTxMvRNO5yR83FR5hmhTGeiQH_-EoWC6jyI_UfveyQspo1nX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677" y="1486143"/>
            <a:ext cx="5811426" cy="336865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404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1.gstatic.com/images?q=tbn:ANd9GcTfZVHZkyC45e05JAELgmRlEN8-kIFPYqbxRr2euGJHGeSgIhS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024" y="1326117"/>
            <a:ext cx="4128941" cy="445390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92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3.gstatic.com/images?q=tbn:ANd9GcSUmhgBIZOV9k2lziVkP0RpFeKSxNQhbTnf_UFGPNxE0l6xEKOg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477" y="1006705"/>
            <a:ext cx="4209035" cy="491728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74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1A6156-53CC-4C68-85D2-D32FBAB42781}" type="slidenum">
              <a:rPr lang="en-US" smtClean="0"/>
              <a:t>2</a:t>
            </a:fld>
            <a:endParaRPr lang="en-US"/>
          </a:p>
        </p:txBody>
      </p:sp>
      <p:sp>
        <p:nvSpPr>
          <p:cNvPr id="3" name="Rectangle 2"/>
          <p:cNvSpPr/>
          <p:nvPr/>
        </p:nvSpPr>
        <p:spPr>
          <a:xfrm>
            <a:off x="914400" y="1559879"/>
            <a:ext cx="9154886" cy="2039020"/>
          </a:xfrm>
          <a:prstGeom prst="rect">
            <a:avLst/>
          </a:prstGeom>
        </p:spPr>
        <p:txBody>
          <a:bodyPr wrap="square">
            <a:spAutoFit/>
          </a:bodyPr>
          <a:lstStyle/>
          <a:p>
            <a:pPr marL="457200">
              <a:lnSpc>
                <a:spcPct val="107000"/>
              </a:lnSpc>
              <a:spcAft>
                <a:spcPts val="800"/>
              </a:spcAft>
            </a:pPr>
            <a:r>
              <a:rPr lang="en-US" sz="2800" dirty="0">
                <a:solidFill>
                  <a:srgbClr val="FF0000"/>
                </a:solidFill>
                <a:latin typeface="Times New Roman" panose="02020603050405020304" pitchFamily="18" charset="0"/>
                <a:ea typeface="SimSun" panose="02010600030101010101" pitchFamily="2" charset="-122"/>
                <a:cs typeface="Arial" panose="020B0604020202020204" pitchFamily="34" charset="0"/>
              </a:rPr>
              <a:t> </a:t>
            </a:r>
            <a:r>
              <a:rPr lang="en-AU" sz="2800" i="1" dirty="0">
                <a:latin typeface="Times New Roman" panose="02020603050405020304" pitchFamily="18" charset="0"/>
                <a:ea typeface="SimSun" panose="02010600030101010101" pitchFamily="2" charset="-122"/>
                <a:cs typeface="Arial" panose="020B0604020202020204" pitchFamily="34" charset="0"/>
              </a:rPr>
              <a:t>. . . </a:t>
            </a:r>
            <a:r>
              <a:rPr lang="en-AU" sz="2800" i="1" dirty="0" err="1">
                <a:latin typeface="Times New Roman" panose="02020603050405020304" pitchFamily="18" charset="0"/>
                <a:ea typeface="SimSun" panose="02010600030101010101" pitchFamily="2" charset="-122"/>
                <a:cs typeface="Arial" panose="020B0604020202020204" pitchFamily="34" charset="0"/>
              </a:rPr>
              <a:t>perezhivanie</a:t>
            </a:r>
            <a:r>
              <a:rPr lang="en-AU" sz="2800" i="1" dirty="0">
                <a:latin typeface="Times New Roman" panose="02020603050405020304" pitchFamily="18" charset="0"/>
                <a:ea typeface="SimSun" panose="02010600030101010101" pitchFamily="2" charset="-122"/>
                <a:cs typeface="Arial" panose="020B0604020202020204" pitchFamily="34" charset="0"/>
              </a:rPr>
              <a:t> </a:t>
            </a:r>
            <a:r>
              <a:rPr lang="en-AU" sz="2800" dirty="0">
                <a:latin typeface="Times New Roman" panose="02020603050405020304" pitchFamily="18" charset="0"/>
                <a:ea typeface="SimSun" panose="02010600030101010101" pitchFamily="2" charset="-122"/>
                <a:cs typeface="Arial" panose="020B0604020202020204" pitchFamily="34" charset="0"/>
              </a:rPr>
              <a:t>thus far remains more a tantalizing notion than a concept with clear meaning and import to those who hope to draw on it. </a:t>
            </a:r>
          </a:p>
          <a:p>
            <a:pPr marL="457200">
              <a:lnSpc>
                <a:spcPct val="107000"/>
              </a:lnSpc>
              <a:spcAft>
                <a:spcPts val="800"/>
              </a:spcAft>
            </a:pPr>
            <a:r>
              <a:rPr lang="en-AU" sz="2800" dirty="0">
                <a:latin typeface="Times New Roman" panose="02020603050405020304" pitchFamily="18" charset="0"/>
                <a:ea typeface="SimSun" panose="02010600030101010101" pitchFamily="2" charset="-122"/>
                <a:cs typeface="Arial" panose="020B0604020202020204" pitchFamily="34" charset="0"/>
              </a:rPr>
              <a:t>                                            (</a:t>
            </a:r>
            <a:r>
              <a:rPr lang="en-AU" sz="2800" dirty="0" err="1">
                <a:latin typeface="Times New Roman" panose="02020603050405020304" pitchFamily="18" charset="0"/>
                <a:ea typeface="SimSun" panose="02010600030101010101" pitchFamily="2" charset="-122"/>
                <a:cs typeface="Arial" panose="020B0604020202020204" pitchFamily="34" charset="0"/>
              </a:rPr>
              <a:t>Smagorinsky</a:t>
            </a:r>
            <a:r>
              <a:rPr lang="en-AU" sz="2800" dirty="0">
                <a:latin typeface="Times New Roman" panose="02020603050405020304" pitchFamily="18" charset="0"/>
                <a:ea typeface="SimSun" panose="02010600030101010101" pitchFamily="2" charset="-122"/>
                <a:cs typeface="Arial" panose="020B0604020202020204" pitchFamily="34" charset="0"/>
              </a:rPr>
              <a:t> 2011, p. 339).</a:t>
            </a:r>
            <a:endParaRPr lang="en-US" sz="28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50447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J:\Research\BAW Research\Data\Phase 4\Writing samples 2008 and 09\20090630130745738_0015.tif"/>
          <p:cNvPicPr>
            <a:picLocks noChangeAspect="1" noChangeArrowheads="1"/>
          </p:cNvPicPr>
          <p:nvPr/>
        </p:nvPicPr>
        <p:blipFill>
          <a:blip r:embed="rId2">
            <a:extLst>
              <a:ext uri="{28A0092B-C50C-407E-A947-70E740481C1C}">
                <a14:useLocalDpi xmlns:a14="http://schemas.microsoft.com/office/drawing/2010/main" val="0"/>
              </a:ext>
            </a:extLst>
          </a:blip>
          <a:srcRect b="90804"/>
          <a:stretch>
            <a:fillRect/>
          </a:stretch>
        </p:blipFill>
        <p:spPr bwMode="auto">
          <a:xfrm>
            <a:off x="1841501" y="1412876"/>
            <a:ext cx="81756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J:\Research\BAW Research\Data\Phase 4\Writing samples 2008 and 09\20090630130745738_0017.tif"/>
          <p:cNvPicPr>
            <a:picLocks noChangeAspect="1" noChangeArrowheads="1"/>
          </p:cNvPicPr>
          <p:nvPr/>
        </p:nvPicPr>
        <p:blipFill>
          <a:blip r:embed="rId3" cstate="print">
            <a:extLst>
              <a:ext uri="{28A0092B-C50C-407E-A947-70E740481C1C}">
                <a14:useLocalDpi xmlns:a14="http://schemas.microsoft.com/office/drawing/2010/main" val="0"/>
              </a:ext>
            </a:extLst>
          </a:blip>
          <a:srcRect r="17693" b="82663"/>
          <a:stretch>
            <a:fillRect/>
          </a:stretch>
        </p:blipFill>
        <p:spPr bwMode="auto">
          <a:xfrm>
            <a:off x="1908175" y="3500439"/>
            <a:ext cx="810895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755E4A-19A9-4265-B3AF-784DFC9EF8E8}" type="slidenum">
              <a:rPr kumimoji="0" lang="en-AU" sz="1200" b="0" i="0" u="none" strike="noStrike" kern="1200" cap="none" spc="0" normalizeH="0" baseline="0" noProof="0">
                <a:ln>
                  <a:noFill/>
                </a:ln>
                <a:solidFill>
                  <a:srgbClr val="898989"/>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srgbClr val="898989"/>
              </a:solidFill>
              <a:effectLst/>
              <a:uLnTx/>
              <a:uFillTx/>
              <a:latin typeface="Calibri" pitchFamily="34" charset="0"/>
              <a:ea typeface="+mn-ea"/>
              <a:cs typeface="Arial" charset="0"/>
            </a:endParaRPr>
          </a:p>
        </p:txBody>
      </p:sp>
      <p:sp>
        <p:nvSpPr>
          <p:cNvPr id="2" name="Нижний колонтитул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6526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Noella Mackenzie\Desktop\Documents\Documents\Research\Writing Research\Writing samples\2009\20090630130745738_0015.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4450"/>
            <a:ext cx="9144000" cy="644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85E654-09BA-4287-B1DC-6B470D64A188}" type="slidenum">
              <a:rPr kumimoji="0" lang="en-AU" sz="1200" b="0" i="0" u="none" strike="noStrike" kern="1200" cap="none" spc="0" normalizeH="0" baseline="0" noProof="0">
                <a:ln>
                  <a:noFill/>
                </a:ln>
                <a:solidFill>
                  <a:srgbClr val="898989"/>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srgbClr val="898989"/>
              </a:solidFill>
              <a:effectLst/>
              <a:uLnTx/>
              <a:uFillTx/>
              <a:latin typeface="Calibri" pitchFamily="34" charset="0"/>
              <a:ea typeface="+mn-ea"/>
              <a:cs typeface="Arial" charset="0"/>
            </a:endParaRPr>
          </a:p>
        </p:txBody>
      </p:sp>
      <p:sp>
        <p:nvSpPr>
          <p:cNvPr id="2" name="Нижний колонтитул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2879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Noella Mackenzie\Desktop\Documents\Documents\Research\Writing Research\Writing samples\2009\20090630130745738_0017.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19F61E-26C0-461B-B613-9F14597C831E}" type="slidenum">
              <a:rPr kumimoji="0" lang="en-AU" sz="1200" b="0" i="0" u="none" strike="noStrike" kern="1200" cap="none" spc="0" normalizeH="0" baseline="0" noProof="0">
                <a:ln>
                  <a:noFill/>
                </a:ln>
                <a:solidFill>
                  <a:srgbClr val="898989"/>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srgbClr val="898989"/>
              </a:solidFill>
              <a:effectLst/>
              <a:uLnTx/>
              <a:uFillTx/>
              <a:latin typeface="Calibri" pitchFamily="34" charset="0"/>
              <a:ea typeface="+mn-ea"/>
              <a:cs typeface="Arial" charset="0"/>
            </a:endParaRPr>
          </a:p>
        </p:txBody>
      </p:sp>
      <p:sp>
        <p:nvSpPr>
          <p:cNvPr id="2" name="Нижний колонтитул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EDF2030</a:t>
            </a:r>
          </a:p>
        </p:txBody>
      </p:sp>
    </p:spTree>
    <p:extLst>
      <p:ext uri="{BB962C8B-B14F-4D97-AF65-F5344CB8AC3E}">
        <p14:creationId xmlns:p14="http://schemas.microsoft.com/office/powerpoint/2010/main" val="17515271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2895600" y="2820569"/>
            <a:ext cx="6096000" cy="52225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Which of presented is about P2?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8288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533" y="198080"/>
            <a:ext cx="11176000" cy="503189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it is not any of the factors in themselves (if taken without reference to the child) </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which determines how they will influence the future course of his development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but the same factors refracted through the prism of the child's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perezhivanie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(Vygotsky, 1994, p.339-340).</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is such a prism which determines the role and </a:t>
            </a:r>
            <a:r>
              <a:rPr kumimoji="0" lang="en-GB"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influence of the environment on the development</a:t>
            </a: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on...the child's character, his psychological </a:t>
            </a:r>
            <a:r>
              <a:rPr kumimoji="0" lang="en-GB"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development</a:t>
            </a: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etc. (Vygotsky, 1994, p. 341)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p:cNvSpPr/>
          <p:nvPr/>
        </p:nvSpPr>
        <p:spPr>
          <a:xfrm>
            <a:off x="2082409" y="5110187"/>
            <a:ext cx="78997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HOWEVER, WHAT DOES IT ACTUALLY MEAN?</a:t>
            </a:r>
            <a:endParaRPr kumimoji="0" 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55593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2458627" y="766109"/>
            <a:ext cx="7274748" cy="587853"/>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1. Social environment as a source of development</a:t>
            </a:r>
            <a:endParaRPr kumimoji="0" 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85899" y="2014061"/>
            <a:ext cx="96583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The social environment is the source for the appearance of all specific human properties of the personality gradually acquired by the child or the source of social development of the child (Vygotsky. 1998, p. 203).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485899" y="4202893"/>
            <a:ext cx="8599790" cy="523220"/>
          </a:xfrm>
          <a:prstGeom prst="rect">
            <a:avLst/>
          </a:prstGeom>
        </p:spPr>
        <p:txBody>
          <a:bodyPr wrap="none">
            <a:spAutoFit/>
          </a:bodyPr>
          <a:lstStyle/>
          <a:p>
            <a:pPr marL="360045" marR="331470" lvl="0" indent="0" algn="l" defTabSz="914400" rtl="0" eaLnBrk="1" fontAlgn="auto" latinLnBrk="0" hangingPunct="1">
              <a:lnSpc>
                <a:spcPct val="100000"/>
              </a:lnSpc>
              <a:spcBef>
                <a:spcPts val="1200"/>
              </a:spcBef>
              <a:spcAft>
                <a:spcPts val="1200"/>
              </a:spcAft>
              <a:buClrTx/>
              <a:buSzTx/>
              <a:buFontTx/>
              <a:buNone/>
              <a:tabLst/>
              <a:defRPr/>
            </a:pPr>
            <a:r>
              <a:rPr kumimoji="0" lang="en-AU"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Development - how the social becomes the individual</a:t>
            </a:r>
          </a:p>
        </p:txBody>
      </p:sp>
    </p:spTree>
    <p:extLst>
      <p:ext uri="{BB962C8B-B14F-4D97-AF65-F5344CB8AC3E}">
        <p14:creationId xmlns:p14="http://schemas.microsoft.com/office/powerpoint/2010/main" val="2666717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p:cNvSpPr/>
          <p:nvPr/>
        </p:nvSpPr>
        <p:spPr>
          <a:xfrm>
            <a:off x="612204" y="2109034"/>
            <a:ext cx="11096625" cy="3490186"/>
          </a:xfrm>
          <a:prstGeom prst="rect">
            <a:avLst/>
          </a:prstGeom>
        </p:spPr>
        <p:txBody>
          <a:bodyPr wrap="square">
            <a:spAutoFit/>
          </a:bodyPr>
          <a:lstStyle/>
          <a:p>
            <a:pPr marL="400050" marR="0" lvl="0" indent="0" algn="l" defTabSz="914400" rtl="0" eaLnBrk="1" fontAlgn="auto" latinLnBrk="0" hangingPunct="1">
              <a:lnSpc>
                <a:spcPct val="115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…completely original, exclusive single and unique relation specific to the given age, </a:t>
            </a:r>
            <a:r>
              <a:rPr kumimoji="0" lang="en-GB"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between the child and reality</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mainly the social  reality, that surrounds  him. We call this relation </a:t>
            </a:r>
            <a:r>
              <a:rPr kumimoji="0" lang="en-GB" sz="24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 social situation of development </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given age. The social situation of development represents </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 initial moment for all dynamic changes that occur in development...  </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It determines wholly and completely the forms and  the path along which  the child will acquire ever newer personality  characteristics, drawing  them from the social reality  as  from the basic source of development,  the path along which  </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 social  becomes the  individual</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(Vygotsky, 1998, p.198).</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015871" y="890239"/>
            <a:ext cx="594111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SOCIAL SITUATION OF DEVELOPMENT: </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46221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809625" y="482349"/>
            <a:ext cx="10667999" cy="34717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We are dealing with three children, brought to us from one family. The external situation in this family is the same for all three children... The mother drinks and, as a result, apparently suffers from several nervous and psychological disorders. The children find themselves </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 a very difficult situation</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When drunk, and during these breakdowns, the mother had once attempted to throw one of the children out of the window and she regularly beat them or threw them to the floor. </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 a word, the children are living in conditions of dread and fear due to these circumstances</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(Vygotsky, 1994, p.339-340).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80340" marR="269875" lvl="0" indent="0" algn="just" defTabSz="914400" rtl="0" eaLnBrk="1" fontAlgn="auto" latinLnBrk="0" hangingPunct="1">
              <a:lnSpc>
                <a:spcPct val="115000"/>
              </a:lnSpc>
              <a:spcBef>
                <a:spcPts val="0"/>
              </a:spcBef>
              <a:spcAft>
                <a:spcPts val="0"/>
              </a:spcAft>
              <a:buClrTx/>
              <a:buSzTx/>
              <a:buFontTx/>
              <a:buNone/>
              <a:tabLst>
                <a:tab pos="444500" algn="l"/>
              </a:tabLst>
              <a:defRPr/>
            </a:pP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752600" y="4107230"/>
            <a:ext cx="927735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three children are brought to our clinic, but each one of them presents </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 completely different picture of disrupted development, caused by the same situation. </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same circumstances result in an entirely different picture for the three children (Ibid).</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9572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800100" y="1539584"/>
            <a:ext cx="11125200" cy="28058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youngest of these children…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...reacts to the situation by developing a number of neurotic symptoms, i.e. symptoms of a defensive nature.  He is simply overwhelmed by the horror of what is happening to him.  As a result, he develops attacks of terror, enuresis and he develops a stammer, sometimes being unable to speak at all as he loses his voice. In other words, the child's reaction amounts to a state of complete depression and helplessness in the face of this situation. (Ibid)</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7574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390525" y="421468"/>
            <a:ext cx="11277600" cy="440736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second child approached the situation differently. He was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...developing an extremely agonizing condition, a state of inner conflict... On  the one hand, from the child's point of view, the mother is an object of </a:t>
            </a:r>
            <a:r>
              <a:rPr kumimoji="0" lang="en-GB" sz="2400" b="0" i="0" u="none" strike="sng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painful </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intensive</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(NV) attachment, and on the other,   she  represents  a  source  of  all kinds   of</a:t>
            </a:r>
            <a:r>
              <a:rPr kumimoji="0" lang="en-GB" sz="2400" b="0" i="0" u="none" strike="sng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terrors and   terrible  emotional experiences [</a:t>
            </a:r>
            <a:r>
              <a:rPr kumimoji="0" lang="en-GB" sz="2400" b="0" i="0" u="none" strike="sng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perezhivanija</a:t>
            </a:r>
            <a:r>
              <a:rPr kumimoji="0" lang="en-GB" sz="2400" b="0" i="0" u="none" strike="sng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terrible</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impressions</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for the child (NV)</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second child  was brought to us with this  kind  of deeply pronounced conflict and a sharply colliding internal contradiction expressed in a simultaneously positive  and negative  attitude  towards  the  mother,  </a:t>
            </a:r>
            <a:r>
              <a:rPr kumimoji="0" lang="en-GB" sz="2400" b="0" i="0" u="none" strike="sng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  terrible  attachment  to  her  and  an  equally terrible hate for her </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 terrific attachment to her and an equally terrific hate for her </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(NV)</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combined with terribly contradictory behaviour. (Vygotsky, 1994, p. 340). </a:t>
            </a:r>
          </a:p>
        </p:txBody>
      </p:sp>
    </p:spTree>
    <p:extLst>
      <p:ext uri="{BB962C8B-B14F-4D97-AF65-F5344CB8AC3E}">
        <p14:creationId xmlns:p14="http://schemas.microsoft.com/office/powerpoint/2010/main" val="41620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1A6156-53CC-4C68-85D2-D32FBAB42781}" type="slidenum">
              <a:rPr lang="en-US" smtClean="0"/>
              <a:t>3</a:t>
            </a:fld>
            <a:endParaRPr lang="en-US"/>
          </a:p>
        </p:txBody>
      </p:sp>
      <p:sp>
        <p:nvSpPr>
          <p:cNvPr id="5" name="Rectangle 4"/>
          <p:cNvSpPr/>
          <p:nvPr/>
        </p:nvSpPr>
        <p:spPr>
          <a:xfrm>
            <a:off x="500743" y="255824"/>
            <a:ext cx="9100457" cy="6109365"/>
          </a:xfrm>
          <a:prstGeom prst="rect">
            <a:avLst/>
          </a:prstGeom>
        </p:spPr>
        <p:txBody>
          <a:bodyPr wrap="square">
            <a:spAutoFit/>
          </a:bodyPr>
          <a:lstStyle/>
          <a:p>
            <a:pPr marL="457200" indent="-457200">
              <a:spcAft>
                <a:spcPts val="800"/>
              </a:spcAft>
              <a:tabLst>
                <a:tab pos="457200" algn="l"/>
              </a:tabLst>
            </a:pPr>
            <a:r>
              <a:rPr lang="en-US" sz="1400" dirty="0" err="1">
                <a:latin typeface="Times New Roman" panose="02020603050405020304" pitchFamily="18" charset="0"/>
                <a:ea typeface="Calibri" panose="020F0502020204030204" pitchFamily="34" charset="0"/>
                <a:cs typeface="Times New Roman" panose="02020603050405020304" pitchFamily="18" charset="0"/>
              </a:rPr>
              <a:t>Antoniadou</a:t>
            </a:r>
            <a:r>
              <a:rPr lang="en-US" sz="1400" dirty="0">
                <a:latin typeface="Times New Roman" panose="02020603050405020304" pitchFamily="18" charset="0"/>
                <a:ea typeface="Calibri" panose="020F0502020204030204" pitchFamily="34" charset="0"/>
                <a:cs typeface="Times New Roman" panose="02020603050405020304" pitchFamily="18" charset="0"/>
              </a:rPr>
              <a:t>, V. (2011).  Virtual collaboration,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perezhivanie</a:t>
            </a:r>
            <a:r>
              <a:rPr lang="en-US" sz="1400" dirty="0">
                <a:latin typeface="Times New Roman" panose="02020603050405020304" pitchFamily="18" charset="0"/>
                <a:ea typeface="Calibri" panose="020F0502020204030204" pitchFamily="34" charset="0"/>
                <a:cs typeface="Times New Roman" panose="02020603050405020304" pitchFamily="18" charset="0"/>
              </a:rPr>
              <a:t>’ and teacher learning:  a socio-cultural-historical perspective</a:t>
            </a:r>
            <a:r>
              <a:rPr lang="en-US" sz="1400" i="1" dirty="0">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latin typeface="Times New Roman" panose="02020603050405020304" pitchFamily="18" charset="0"/>
                <a:ea typeface="Calibri" panose="020F0502020204030204" pitchFamily="34" charset="0"/>
                <a:cs typeface="Times New Roman" panose="02020603050405020304" pitchFamily="18" charset="0"/>
              </a:rPr>
              <a:t>Bellaterra</a:t>
            </a:r>
            <a:r>
              <a:rPr lang="en-US" sz="1400" i="1" dirty="0">
                <a:latin typeface="Times New Roman" panose="02020603050405020304" pitchFamily="18" charset="0"/>
                <a:ea typeface="Calibri" panose="020F0502020204030204" pitchFamily="34" charset="0"/>
                <a:cs typeface="Times New Roman" panose="02020603050405020304" pitchFamily="18" charset="0"/>
              </a:rPr>
              <a:t> Journal of teaching &amp; learning language &amp; literature, 4</a:t>
            </a:r>
            <a:r>
              <a:rPr lang="en-US" sz="1400" dirty="0">
                <a:latin typeface="Times New Roman" panose="02020603050405020304" pitchFamily="18" charset="0"/>
                <a:ea typeface="Calibri" panose="020F0502020204030204" pitchFamily="34" charset="0"/>
                <a:cs typeface="Times New Roman" panose="02020603050405020304" pitchFamily="18" charset="0"/>
              </a:rPr>
              <a:t>(3), 53-70 </a:t>
            </a:r>
          </a:p>
          <a:p>
            <a:pPr marL="457200" indent="-457200">
              <a:spcAft>
                <a:spcPts val="800"/>
              </a:spcAft>
              <a:tabLst>
                <a:tab pos="457200" algn="l"/>
              </a:tabLst>
            </a:pPr>
            <a:r>
              <a:rPr lang="en-US" sz="1400" dirty="0">
                <a:latin typeface="Times New Roman" panose="02020603050405020304" pitchFamily="18" charset="0"/>
                <a:ea typeface="Calibri" panose="020F0502020204030204" pitchFamily="34" charset="0"/>
                <a:cs typeface="Times New Roman" panose="02020603050405020304" pitchFamily="18" charset="0"/>
              </a:rPr>
              <a:t>Brennan, M (2014).</a:t>
            </a:r>
            <a:r>
              <a:rPr lang="en-US" sz="1400" i="1" dirty="0">
                <a:latin typeface="Times New Roman" panose="02020603050405020304" pitchFamily="18" charset="0"/>
                <a:ea typeface="Calibri" panose="020F0502020204030204" pitchFamily="34" charset="0"/>
                <a:cs typeface="Times New Roman" panose="02020603050405020304" pitchFamily="18" charset="0"/>
              </a:rPr>
              <a:t> Perezhivanie:</a:t>
            </a:r>
            <a:r>
              <a:rPr lang="en-US" sz="1400" dirty="0">
                <a:latin typeface="Times New Roman" panose="02020603050405020304" pitchFamily="18" charset="0"/>
                <a:ea typeface="Calibri" panose="020F0502020204030204" pitchFamily="34" charset="0"/>
                <a:cs typeface="Times New Roman" panose="02020603050405020304" pitchFamily="18" charset="0"/>
              </a:rPr>
              <a:t> What Have We Missed about Infant Care?</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i="1" dirty="0">
                <a:latin typeface="Times New Roman" panose="02020603050405020304" pitchFamily="18" charset="0"/>
                <a:ea typeface="Calibri" panose="020F0502020204030204" pitchFamily="34" charset="0"/>
                <a:cs typeface="Times New Roman" panose="02020603050405020304" pitchFamily="18" charset="0"/>
              </a:rPr>
              <a:t>Contemporary Issues in Early Childhood</a:t>
            </a:r>
            <a:r>
              <a:rPr lang="en-US" sz="1400" dirty="0">
                <a:latin typeface="Times New Roman" panose="02020603050405020304" pitchFamily="18" charset="0"/>
                <a:ea typeface="Calibri" panose="020F0502020204030204" pitchFamily="34" charset="0"/>
                <a:cs typeface="Times New Roman" panose="02020603050405020304" pitchFamily="18" charset="0"/>
              </a:rPr>
              <a:t>, 15, 284-292.</a:t>
            </a:r>
          </a:p>
          <a:p>
            <a:pPr marL="457200" indent="-457200">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Chen, F. (2015). Parents'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perezhivanie</a:t>
            </a:r>
            <a:r>
              <a:rPr lang="en-US" sz="1400" dirty="0">
                <a:latin typeface="Times New Roman" panose="02020603050405020304" pitchFamily="18" charset="0"/>
                <a:ea typeface="Calibri" panose="020F0502020204030204" pitchFamily="34" charset="0"/>
                <a:cs typeface="Times New Roman" panose="02020603050405020304" pitchFamily="18" charset="0"/>
              </a:rPr>
              <a:t> supports children's development of emotion regulation: a holistic view. </a:t>
            </a:r>
            <a:r>
              <a:rPr lang="en-US" sz="1400" i="1" dirty="0">
                <a:latin typeface="Times New Roman" panose="02020603050405020304" pitchFamily="18" charset="0"/>
                <a:ea typeface="Calibri" panose="020F0502020204030204" pitchFamily="34" charset="0"/>
                <a:cs typeface="Times New Roman" panose="02020603050405020304" pitchFamily="18" charset="0"/>
              </a:rPr>
              <a:t>Early child development and care, 185,</a:t>
            </a:r>
            <a:r>
              <a:rPr lang="en-US" sz="1400" dirty="0">
                <a:latin typeface="Times New Roman" panose="02020603050405020304" pitchFamily="18" charset="0"/>
                <a:ea typeface="Calibri" panose="020F0502020204030204" pitchFamily="34" charset="0"/>
                <a:cs typeface="Times New Roman" panose="02020603050405020304" pitchFamily="18" charset="0"/>
              </a:rPr>
              <a:t> (6), 851-867</a:t>
            </a:r>
          </a:p>
          <a:p>
            <a:pPr marL="457200" indent="-457200">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Daniels, H. (2008). </a:t>
            </a:r>
            <a:r>
              <a:rPr lang="en-US" sz="1400" i="1" dirty="0">
                <a:latin typeface="Times New Roman" panose="02020603050405020304" pitchFamily="18" charset="0"/>
                <a:ea typeface="Calibri" panose="020F0502020204030204" pitchFamily="34" charset="0"/>
                <a:cs typeface="Times New Roman" panose="02020603050405020304" pitchFamily="18" charset="0"/>
              </a:rPr>
              <a:t>Vygotsky and research</a:t>
            </a:r>
            <a:r>
              <a:rPr lang="en-US" sz="1400" dirty="0">
                <a:latin typeface="Times New Roman" panose="02020603050405020304" pitchFamily="18" charset="0"/>
                <a:ea typeface="Calibri" panose="020F0502020204030204" pitchFamily="34" charset="0"/>
                <a:cs typeface="Times New Roman" panose="02020603050405020304" pitchFamily="18" charset="0"/>
              </a:rPr>
              <a:t>. Routledge.</a:t>
            </a:r>
          </a:p>
          <a:p>
            <a:pPr marL="450215" indent="-450215">
              <a:spcBef>
                <a:spcPts val="200"/>
              </a:spcBef>
              <a:spcAft>
                <a:spcPts val="2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Daniels, H. (2010). Motives, emotion, and change. </a:t>
            </a:r>
            <a:r>
              <a:rPr lang="en-US" sz="1400" i="1" dirty="0">
                <a:latin typeface="Times New Roman" panose="02020603050405020304" pitchFamily="18" charset="0"/>
                <a:ea typeface="Calibri" panose="020F0502020204030204" pitchFamily="34" charset="0"/>
                <a:cs typeface="Times New Roman" panose="02020603050405020304" pitchFamily="18" charset="0"/>
              </a:rPr>
              <a:t>Cultural-historical psychology, 2, </a:t>
            </a:r>
            <a:r>
              <a:rPr lang="en-US" sz="1400" dirty="0">
                <a:latin typeface="Times New Roman" panose="02020603050405020304" pitchFamily="18" charset="0"/>
                <a:ea typeface="Calibri" panose="020F0502020204030204" pitchFamily="34" charset="0"/>
                <a:cs typeface="Times New Roman" panose="02020603050405020304" pitchFamily="18" charset="0"/>
              </a:rPr>
              <a:t>24-33.</a:t>
            </a:r>
          </a:p>
          <a:p>
            <a:pPr marL="450215" indent="-450215">
              <a:spcBef>
                <a:spcPts val="200"/>
              </a:spcBef>
              <a:spcAft>
                <a:spcPts val="200"/>
              </a:spcAft>
            </a:pPr>
            <a:r>
              <a:rPr lang="en-US" sz="1400" dirty="0" err="1">
                <a:latin typeface="Times New Roman" panose="02020603050405020304" pitchFamily="18" charset="0"/>
                <a:ea typeface="Calibri" panose="020F0502020204030204" pitchFamily="34" charset="0"/>
                <a:cs typeface="Times New Roman" panose="02020603050405020304" pitchFamily="18" charset="0"/>
              </a:rPr>
              <a:t>Fakhrutdinova</a:t>
            </a:r>
            <a:r>
              <a:rPr lang="en-US" sz="1400" dirty="0">
                <a:latin typeface="Times New Roman" panose="02020603050405020304" pitchFamily="18" charset="0"/>
                <a:ea typeface="Calibri" panose="020F0502020204030204" pitchFamily="34" charset="0"/>
                <a:cs typeface="Times New Roman" panose="02020603050405020304" pitchFamily="18" charset="0"/>
              </a:rPr>
              <a:t> L. (2010). On the Phenomenon of “Perezhivanie”.</a:t>
            </a:r>
            <a:r>
              <a:rPr lang="en-US" sz="1400" i="1" dirty="0">
                <a:latin typeface="Times New Roman" panose="02020603050405020304" pitchFamily="18" charset="0"/>
                <a:ea typeface="Calibri" panose="020F0502020204030204" pitchFamily="34" charset="0"/>
                <a:cs typeface="Times New Roman" panose="02020603050405020304" pitchFamily="18" charset="0"/>
              </a:rPr>
              <a:t> Journal of Russian and East European Psychology, 48 </a:t>
            </a:r>
            <a:r>
              <a:rPr lang="en-US" sz="1400" dirty="0">
                <a:latin typeface="Times New Roman" panose="02020603050405020304" pitchFamily="18" charset="0"/>
                <a:ea typeface="Calibri" panose="020F0502020204030204" pitchFamily="34" charset="0"/>
                <a:cs typeface="Times New Roman" panose="02020603050405020304" pitchFamily="18" charset="0"/>
              </a:rPr>
              <a:t>(2), 31-47.</a:t>
            </a:r>
          </a:p>
          <a:p>
            <a:pPr marL="450215" indent="-450215">
              <a:spcBef>
                <a:spcPts val="200"/>
              </a:spcBef>
              <a:spcAft>
                <a:spcPts val="200"/>
              </a:spcAft>
            </a:pPr>
            <a:r>
              <a:rPr lang="en-US" sz="1400" dirty="0" err="1">
                <a:latin typeface="Times New Roman" panose="02020603050405020304" pitchFamily="18" charset="0"/>
                <a:ea typeface="Calibri" panose="020F0502020204030204" pitchFamily="34" charset="0"/>
                <a:cs typeface="Times New Roman" panose="02020603050405020304" pitchFamily="18" charset="0"/>
              </a:rPr>
              <a:t>Ferholt</a:t>
            </a:r>
            <a:r>
              <a:rPr lang="en-US" sz="1400" dirty="0">
                <a:latin typeface="Times New Roman" panose="02020603050405020304" pitchFamily="18" charset="0"/>
                <a:ea typeface="Calibri" panose="020F0502020204030204" pitchFamily="34" charset="0"/>
                <a:cs typeface="Times New Roman" panose="02020603050405020304" pitchFamily="18" charset="0"/>
              </a:rPr>
              <a:t>, B. (2009</a:t>
            </a:r>
            <a:r>
              <a:rPr lang="en-US" sz="1400" i="1" dirty="0">
                <a:latin typeface="Times New Roman" panose="02020603050405020304" pitchFamily="18" charset="0"/>
                <a:ea typeface="Calibri" panose="020F0502020204030204" pitchFamily="34" charset="0"/>
                <a:cs typeface="Times New Roman" panose="02020603050405020304" pitchFamily="18" charset="0"/>
              </a:rPr>
              <a:t>). The development of cognition, emotion, imagination and creativity as made visible through adult-child joint play: </a:t>
            </a:r>
            <a:r>
              <a:rPr lang="en-US" sz="1400" i="1" dirty="0" err="1">
                <a:latin typeface="Times New Roman" panose="02020603050405020304" pitchFamily="18" charset="0"/>
                <a:ea typeface="Calibri" panose="020F0502020204030204" pitchFamily="34" charset="0"/>
                <a:cs typeface="Times New Roman" panose="02020603050405020304" pitchFamily="18" charset="0"/>
              </a:rPr>
              <a:t>perezhivanie</a:t>
            </a:r>
            <a:r>
              <a:rPr lang="en-US" sz="1400" i="1" dirty="0">
                <a:latin typeface="Times New Roman" panose="02020603050405020304" pitchFamily="18" charset="0"/>
                <a:ea typeface="Calibri" panose="020F0502020204030204" pitchFamily="34" charset="0"/>
                <a:cs typeface="Times New Roman" panose="02020603050405020304" pitchFamily="18" charset="0"/>
              </a:rPr>
              <a:t> through </a:t>
            </a:r>
            <a:r>
              <a:rPr lang="en-US" sz="1400" i="1" dirty="0" err="1">
                <a:latin typeface="Times New Roman" panose="02020603050405020304" pitchFamily="18" charset="0"/>
                <a:ea typeface="Calibri" panose="020F0502020204030204" pitchFamily="34" charset="0"/>
                <a:cs typeface="Times New Roman" panose="02020603050405020304" pitchFamily="18" charset="0"/>
              </a:rPr>
              <a:t>playworlds</a:t>
            </a:r>
            <a:r>
              <a:rPr lang="en-US" sz="1400" dirty="0">
                <a:latin typeface="Times New Roman" panose="02020603050405020304" pitchFamily="18" charset="0"/>
                <a:ea typeface="Calibri" panose="020F0502020204030204" pitchFamily="34" charset="0"/>
                <a:cs typeface="Times New Roman" panose="02020603050405020304" pitchFamily="18" charset="0"/>
              </a:rPr>
              <a:t> (Doctoral dissertation). University of California, San Diego.</a:t>
            </a:r>
          </a:p>
          <a:p>
            <a:pPr marL="450215" indent="-450215">
              <a:spcBef>
                <a:spcPts val="200"/>
              </a:spcBef>
              <a:spcAft>
                <a:spcPts val="200"/>
              </a:spcAft>
            </a:pPr>
            <a:r>
              <a:rPr lang="en-US" sz="1400" dirty="0" err="1">
                <a:latin typeface="Times New Roman" panose="02020603050405020304" pitchFamily="18" charset="0"/>
                <a:ea typeface="Calibri" panose="020F0502020204030204" pitchFamily="34" charset="0"/>
                <a:cs typeface="Times New Roman" panose="02020603050405020304" pitchFamily="18" charset="0"/>
              </a:rPr>
              <a:t>Ferholt</a:t>
            </a:r>
            <a:r>
              <a:rPr lang="en-US" sz="1400" dirty="0">
                <a:latin typeface="Times New Roman" panose="02020603050405020304" pitchFamily="18" charset="0"/>
                <a:ea typeface="Calibri" panose="020F0502020204030204" pitchFamily="34" charset="0"/>
                <a:cs typeface="Times New Roman" panose="02020603050405020304" pitchFamily="18" charset="0"/>
              </a:rPr>
              <a:t>, B. (2010). A synthetic-analytic method for the study of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perezhivanie</a:t>
            </a:r>
            <a:r>
              <a:rPr lang="en-US" sz="1400" dirty="0">
                <a:latin typeface="Times New Roman" panose="02020603050405020304" pitchFamily="18" charset="0"/>
                <a:ea typeface="Calibri" panose="020F0502020204030204" pitchFamily="34" charset="0"/>
                <a:cs typeface="Times New Roman" panose="02020603050405020304" pitchFamily="18" charset="0"/>
              </a:rPr>
              <a:t>: Vygotsky literary analysis applied to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playworlds</a:t>
            </a:r>
            <a:r>
              <a:rPr lang="en-US" sz="1400" dirty="0">
                <a:latin typeface="Times New Roman" panose="02020603050405020304" pitchFamily="18" charset="0"/>
                <a:ea typeface="Calibri" panose="020F0502020204030204" pitchFamily="34" charset="0"/>
                <a:cs typeface="Times New Roman" panose="02020603050405020304" pitchFamily="18" charset="0"/>
              </a:rPr>
              <a:t>. In M. C. Connery, V. John-Steiner &amp; Ana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Marjanovic</a:t>
            </a:r>
            <a:r>
              <a:rPr lang="en-US" sz="1400" dirty="0">
                <a:latin typeface="Times New Roman" panose="02020603050405020304" pitchFamily="18" charset="0"/>
                <a:ea typeface="Calibri" panose="020F0502020204030204" pitchFamily="34" charset="0"/>
                <a:cs typeface="Times New Roman" panose="02020603050405020304" pitchFamily="18" charset="0"/>
              </a:rPr>
              <a:t>-Shane (Eds.), </a:t>
            </a:r>
            <a:r>
              <a:rPr lang="en-US" sz="1400" i="1" dirty="0">
                <a:latin typeface="Times New Roman" panose="02020603050405020304" pitchFamily="18" charset="0"/>
                <a:ea typeface="Calibri" panose="020F0502020204030204" pitchFamily="34" charset="0"/>
                <a:cs typeface="Times New Roman" panose="02020603050405020304" pitchFamily="18" charset="0"/>
              </a:rPr>
              <a:t>Vygotsky and creativity: a cultural-historical approach to play, meaning making, and the arts</a:t>
            </a:r>
            <a:r>
              <a:rPr lang="en-US" sz="1400" dirty="0">
                <a:latin typeface="Times New Roman" panose="02020603050405020304" pitchFamily="18" charset="0"/>
                <a:ea typeface="Calibri" panose="020F0502020204030204" pitchFamily="34" charset="0"/>
                <a:cs typeface="Times New Roman" panose="02020603050405020304" pitchFamily="18" charset="0"/>
              </a:rPr>
              <a:t> (pp. 163-179). Peter Lang.</a:t>
            </a:r>
          </a:p>
          <a:p>
            <a:pPr>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Fleer, M. (2013). </a:t>
            </a:r>
            <a:r>
              <a:rPr lang="en-US" sz="1400" i="1" dirty="0" err="1">
                <a:latin typeface="Times New Roman" panose="02020603050405020304" pitchFamily="18" charset="0"/>
                <a:ea typeface="Calibri" panose="020F0502020204030204" pitchFamily="34" charset="0"/>
                <a:cs typeface="Times New Roman" panose="02020603050405020304" pitchFamily="18" charset="0"/>
              </a:rPr>
              <a:t>Theorising</a:t>
            </a:r>
            <a:r>
              <a:rPr lang="en-US" sz="1400" i="1" dirty="0">
                <a:latin typeface="Times New Roman" panose="02020603050405020304" pitchFamily="18" charset="0"/>
                <a:ea typeface="Calibri" panose="020F0502020204030204" pitchFamily="34" charset="0"/>
                <a:cs typeface="Times New Roman" panose="02020603050405020304" pitchFamily="18" charset="0"/>
              </a:rPr>
              <a:t> Play in the Early Years.</a:t>
            </a:r>
            <a:r>
              <a:rPr lang="en-US" sz="1400" dirty="0">
                <a:latin typeface="Times New Roman" panose="02020603050405020304" pitchFamily="18" charset="0"/>
                <a:ea typeface="Calibri" panose="020F0502020204030204" pitchFamily="34" charset="0"/>
                <a:cs typeface="Times New Roman" panose="02020603050405020304" pitchFamily="18" charset="0"/>
              </a:rPr>
              <a:t> Cambridge University Press</a:t>
            </a:r>
          </a:p>
          <a:p>
            <a:pPr marL="450215" indent="-450215">
              <a:spcBef>
                <a:spcPts val="200"/>
              </a:spcBef>
              <a:spcAft>
                <a:spcPts val="200"/>
              </a:spcAft>
            </a:pPr>
            <a:r>
              <a:rPr lang="en-US" sz="1400" dirty="0" err="1">
                <a:latin typeface="Times New Roman" panose="02020603050405020304" pitchFamily="18" charset="0"/>
                <a:ea typeface="Calibri" panose="020F0502020204030204" pitchFamily="34" charset="0"/>
                <a:cs typeface="Times New Roman" panose="02020603050405020304" pitchFamily="18" charset="0"/>
              </a:rPr>
              <a:t>Quiñones</a:t>
            </a:r>
            <a:r>
              <a:rPr lang="en-US" sz="1400" dirty="0">
                <a:latin typeface="Times New Roman" panose="02020603050405020304" pitchFamily="18" charset="0"/>
                <a:ea typeface="Calibri" panose="020F0502020204030204" pitchFamily="34" charset="0"/>
                <a:cs typeface="Times New Roman" panose="02020603050405020304" pitchFamily="18" charset="0"/>
              </a:rPr>
              <a:t>, G. &amp; Fleer, M. (2011). "Visual </a:t>
            </a:r>
            <a:r>
              <a:rPr lang="en-US" sz="1400" dirty="0" err="1">
                <a:latin typeface="Times New Roman" panose="02020603050405020304" pitchFamily="18" charset="0"/>
                <a:ea typeface="Calibri" panose="020F0502020204030204" pitchFamily="34" charset="0"/>
                <a:cs typeface="Times New Roman" panose="02020603050405020304" pitchFamily="18" charset="0"/>
              </a:rPr>
              <a:t>Vivencias</a:t>
            </a:r>
            <a:r>
              <a:rPr lang="en-US" sz="1400" dirty="0">
                <a:latin typeface="Times New Roman" panose="02020603050405020304" pitchFamily="18" charset="0"/>
                <a:ea typeface="Calibri" panose="020F0502020204030204" pitchFamily="34" charset="0"/>
                <a:cs typeface="Times New Roman" panose="02020603050405020304" pitchFamily="18" charset="0"/>
              </a:rPr>
              <a:t>": A cultural-historical tool for understanding the lived experiences of young children's everyday lives". In E. Johansson &amp; J. White (Eds.), </a:t>
            </a:r>
            <a:r>
              <a:rPr lang="en-US" sz="1400" i="1" dirty="0">
                <a:latin typeface="Times New Roman" panose="02020603050405020304" pitchFamily="18" charset="0"/>
                <a:ea typeface="Calibri" panose="020F0502020204030204" pitchFamily="34" charset="0"/>
                <a:cs typeface="Times New Roman" panose="02020603050405020304" pitchFamily="18" charset="0"/>
              </a:rPr>
              <a:t>Educational research with our youngest: Voices of infants and toddlers.</a:t>
            </a:r>
            <a:r>
              <a:rPr lang="en-US" sz="1400" dirty="0">
                <a:latin typeface="Times New Roman" panose="02020603050405020304" pitchFamily="18" charset="0"/>
                <a:ea typeface="Calibri" panose="020F0502020204030204" pitchFamily="34" charset="0"/>
                <a:cs typeface="Times New Roman" panose="02020603050405020304" pitchFamily="18" charset="0"/>
              </a:rPr>
              <a:t> Netherlands: Springer.</a:t>
            </a:r>
          </a:p>
          <a:p>
            <a:pPr marL="450215" indent="-450215">
              <a:spcBef>
                <a:spcPts val="200"/>
              </a:spcBef>
              <a:spcAft>
                <a:spcPts val="200"/>
              </a:spcAft>
            </a:pPr>
            <a:r>
              <a:rPr lang="en-US" sz="1400" dirty="0" err="1">
                <a:latin typeface="Times New Roman" panose="02020603050405020304" pitchFamily="18" charset="0"/>
                <a:ea typeface="Calibri" panose="020F0502020204030204" pitchFamily="34" charset="0"/>
                <a:cs typeface="Times New Roman" panose="02020603050405020304" pitchFamily="18" charset="0"/>
              </a:rPr>
              <a:t>Mahn</a:t>
            </a:r>
            <a:r>
              <a:rPr lang="en-US" sz="1400" dirty="0">
                <a:latin typeface="Times New Roman" panose="02020603050405020304" pitchFamily="18" charset="0"/>
                <a:ea typeface="Calibri" panose="020F0502020204030204" pitchFamily="34" charset="0"/>
                <a:cs typeface="Times New Roman" panose="02020603050405020304" pitchFamily="18" charset="0"/>
              </a:rPr>
              <a:t>, H. (2003). Periods in child development. Vygotsky’s perspective. In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Kozulin</a:t>
            </a:r>
            <a:r>
              <a:rPr lang="en-US" sz="1400" dirty="0">
                <a:latin typeface="Times New Roman" panose="02020603050405020304" pitchFamily="18" charset="0"/>
                <a:ea typeface="Calibri" panose="020F0502020204030204" pitchFamily="34" charset="0"/>
                <a:cs typeface="Times New Roman" panose="02020603050405020304" pitchFamily="18" charset="0"/>
              </a:rPr>
              <a:t>, B. </a:t>
            </a:r>
            <a:r>
              <a:rPr lang="en-US" sz="1400" dirty="0" err="1">
                <a:latin typeface="Times New Roman" panose="02020603050405020304" pitchFamily="18" charset="0"/>
                <a:ea typeface="Calibri" panose="020F0502020204030204" pitchFamily="34" charset="0"/>
                <a:cs typeface="Times New Roman" panose="02020603050405020304" pitchFamily="18" charset="0"/>
              </a:rPr>
              <a:t>Gindis</a:t>
            </a:r>
            <a:r>
              <a:rPr lang="en-US" sz="1400" dirty="0">
                <a:latin typeface="Times New Roman" panose="02020603050405020304" pitchFamily="18" charset="0"/>
                <a:ea typeface="Calibri" panose="020F0502020204030204" pitchFamily="34" charset="0"/>
                <a:cs typeface="Times New Roman" panose="02020603050405020304" pitchFamily="18" charset="0"/>
              </a:rPr>
              <a:t>, V.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Ageyev</a:t>
            </a:r>
            <a:r>
              <a:rPr lang="en-US" sz="1400" dirty="0">
                <a:latin typeface="Times New Roman" panose="02020603050405020304" pitchFamily="18" charset="0"/>
                <a:ea typeface="Calibri" panose="020F0502020204030204" pitchFamily="34" charset="0"/>
                <a:cs typeface="Times New Roman" panose="02020603050405020304" pitchFamily="18" charset="0"/>
              </a:rPr>
              <a:t> &amp; S. Miller (Eds.),</a:t>
            </a:r>
            <a:r>
              <a:rPr lang="en-US" sz="1400" i="1" dirty="0">
                <a:latin typeface="Times New Roman" panose="02020603050405020304" pitchFamily="18" charset="0"/>
                <a:ea typeface="Calibri" panose="020F0502020204030204" pitchFamily="34" charset="0"/>
                <a:cs typeface="Times New Roman" panose="02020603050405020304" pitchFamily="18" charset="0"/>
              </a:rPr>
              <a:t>Vygotsky's educational theory in cultural context </a:t>
            </a:r>
            <a:r>
              <a:rPr lang="en-US" sz="1400" dirty="0">
                <a:latin typeface="Times New Roman" panose="02020603050405020304" pitchFamily="18" charset="0"/>
                <a:ea typeface="Calibri" panose="020F0502020204030204" pitchFamily="34" charset="0"/>
                <a:cs typeface="Times New Roman" panose="02020603050405020304" pitchFamily="18" charset="0"/>
              </a:rPr>
              <a:t>(pp.119-138). Cambridge.</a:t>
            </a:r>
          </a:p>
          <a:p>
            <a:pPr marL="450215" indent="-450215">
              <a:spcBef>
                <a:spcPts val="200"/>
              </a:spcBef>
              <a:spcAft>
                <a:spcPts val="200"/>
              </a:spcAft>
            </a:pPr>
            <a:r>
              <a:rPr lang="en-US" sz="1400" dirty="0" err="1">
                <a:latin typeface="Times New Roman" panose="02020603050405020304" pitchFamily="18" charset="0"/>
                <a:ea typeface="Calibri" panose="020F0502020204030204" pitchFamily="34" charset="0"/>
                <a:cs typeface="Times New Roman" panose="02020603050405020304" pitchFamily="18" charset="0"/>
              </a:rPr>
              <a:t>Mahn</a:t>
            </a:r>
            <a:r>
              <a:rPr lang="en-US" sz="1400" dirty="0">
                <a:latin typeface="Times New Roman" panose="02020603050405020304" pitchFamily="18" charset="0"/>
                <a:ea typeface="Calibri" panose="020F0502020204030204" pitchFamily="34" charset="0"/>
                <a:cs typeface="Times New Roman" panose="02020603050405020304" pitchFamily="18" charset="0"/>
              </a:rPr>
              <a:t> H, John-Steiner, V. (2002). The gift of confidence: A Vygotskian view of emotions</a:t>
            </a:r>
            <a:r>
              <a:rPr lang="en-US" sz="1400" b="1" dirty="0">
                <a:latin typeface="Times New Roman" panose="02020603050405020304" pitchFamily="18" charset="0"/>
                <a:ea typeface="Calibri" panose="020F0502020204030204" pitchFamily="34" charset="0"/>
                <a:cs typeface="Times New Roman" panose="02020603050405020304" pitchFamily="18" charset="0"/>
              </a:rPr>
              <a:t>.</a:t>
            </a:r>
            <a:br>
              <a:rPr lang="en-US" sz="1400" b="1" dirty="0">
                <a:latin typeface="Times New Roman" panose="02020603050405020304" pitchFamily="18" charset="0"/>
                <a:ea typeface="Calibri" panose="020F0502020204030204" pitchFamily="34" charset="0"/>
                <a:cs typeface="Times New Roman" panose="02020603050405020304" pitchFamily="18" charset="0"/>
              </a:rPr>
            </a:br>
            <a:r>
              <a:rPr lang="en-US" sz="1400" dirty="0">
                <a:latin typeface="Times New Roman" panose="02020603050405020304" pitchFamily="18" charset="0"/>
                <a:ea typeface="Calibri" panose="020F0502020204030204" pitchFamily="34" charset="0"/>
                <a:cs typeface="Times New Roman" panose="02020603050405020304" pitchFamily="18" charset="0"/>
              </a:rPr>
              <a:t>In G. Wells &amp; G. Claxton</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(Eds.). </a:t>
            </a:r>
            <a:r>
              <a:rPr lang="en-US" sz="1400" i="1" dirty="0">
                <a:latin typeface="Times New Roman" panose="02020603050405020304" pitchFamily="18" charset="0"/>
                <a:ea typeface="Calibri" panose="020F0502020204030204" pitchFamily="34" charset="0"/>
                <a:cs typeface="Times New Roman" panose="02020603050405020304" pitchFamily="18" charset="0"/>
              </a:rPr>
              <a:t>Learning for Life in the 21st Century: Sociocultural Perspectives on the Future of Education</a:t>
            </a:r>
            <a:r>
              <a:rPr lang="en-US" sz="1400" dirty="0">
                <a:latin typeface="Times New Roman" panose="02020603050405020304" pitchFamily="18" charset="0"/>
                <a:ea typeface="Calibri" panose="020F0502020204030204" pitchFamily="34" charset="0"/>
                <a:cs typeface="Times New Roman" panose="02020603050405020304" pitchFamily="18" charset="0"/>
              </a:rPr>
              <a:t> (pp. 46 – 58). Blackwell.</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8328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752475" y="533592"/>
            <a:ext cx="11058525" cy="49552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Finally, the third and eldest child</a:t>
            </a: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...showed signs of some precocious maturity, seriousness and solicitude. He already understood the situation. He understood that their mother was ill and he pitied her. He could see that the younger children found themselves in danger when their mother was in one of her states of frenzy. And he had a special role. He must calm his mother down, make certain that she is prevented from harming the little ones and comfort them. Quite simply, he has become the senior member of the family, the only one whose duty it was to look after everyone else. </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As a result of this, the entire course of his development underwent a striking change. This was not a lively child with normal, lively, simple interests, appropriate to his age and exhibiting a lively level of activity. It was a child whose course of normal development was severely disrupted, a different type of child </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(Vygotsky, 1994, p. 340-341).</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8597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2012949" y="1112488"/>
            <a:ext cx="9205384" cy="285924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 ... depending on the fact that </a:t>
            </a:r>
            <a:r>
              <a:rPr kumimoji="0" lang="en-GB" sz="2400" b="0" i="0" u="none" strike="sng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same situation had been experienced by the three children in three different ways</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three different </a:t>
            </a:r>
            <a:r>
              <a:rPr kumimoji="0" lang="en-GB"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perezhivanie</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of the same situation appeared in three children (NV)</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influence which this situation exerted on their development also turns out to be different (Ibid).</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470014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868892" y="1195503"/>
            <a:ext cx="10391775" cy="2215991"/>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...by citing this example, I only wished to clarify the idea that... paedology does not investigate the environment as such without regard to the child, but instead looks at the role and influence of the environment on the course of development. …</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This is such a prism which determines the role and influence of the environment on the development of...the child's character, his psychological development, etc. (Ibid.)</a:t>
            </a:r>
            <a:endPar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6327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685925" y="394656"/>
            <a:ext cx="95250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An example shows that while the three children had the same social situation, they simultaneously had different </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social situations </a:t>
            </a:r>
            <a:r>
              <a:rPr kumimoji="0" lang="en-GB"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of development.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1304925" y="2236487"/>
            <a:ext cx="9772650"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To state a certain, general, formal position it would be correct to say that the environment determines the development of the child through </a:t>
            </a:r>
            <a:r>
              <a:rPr kumimoji="0" lang="en-GB" sz="2400" b="0" i="0" u="none" strike="sng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experience</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perezhivanie</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(NV) of the environment;. ..the child  is a part of the social situation,  and  the  relation of the child to the environment  and the environment  to the child occurs  through  </a:t>
            </a:r>
            <a:r>
              <a:rPr kumimoji="0" lang="en-GB" sz="2400" b="0" i="0" u="none" strike="sng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experience</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perezhivanie</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(NV)  of the child himself; the  forces of the environment  acquire a controlling significance  because the child </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experiences</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them (Vygotsky, 1998, p. 294).</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122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C37B4-1C08-49EB-8D20-412758370311}"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p:cNvSpPr/>
          <p:nvPr/>
        </p:nvSpPr>
        <p:spPr>
          <a:xfrm>
            <a:off x="3524250" y="2524810"/>
            <a:ext cx="6096000" cy="95410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General genetic law of cultural development – fundamental!</a:t>
            </a: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609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C37B4-1C08-49EB-8D20-412758370311}"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238250" y="822663"/>
            <a:ext cx="3790950"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"Every function in the child's cultural development appears twice: first, on the social level, and later, on the individual level; first, between people (</a:t>
            </a:r>
            <a:r>
              <a:rPr kumimoji="0" lang="en-AU" sz="24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interpsychological</a:t>
            </a:r>
            <a:r>
              <a:rPr kumimoji="0" lang="en-AU" sz="24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and then inside the child (</a:t>
            </a:r>
            <a:r>
              <a:rPr kumimoji="0" lang="en-AU" sz="24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intrapsychological</a:t>
            </a:r>
            <a:r>
              <a:rPr kumimoji="0" lang="en-AU" sz="24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All the higher functions originate as actual relationships between individuals." (Vygotsky, 1978, p57).</a:t>
            </a:r>
            <a:endParaRPr kumimoji="0" lang="en-A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5495925" y="822663"/>
            <a:ext cx="6096000" cy="4893647"/>
          </a:xfrm>
          <a:prstGeom prst="rect">
            <a:avLst/>
          </a:prstGeom>
        </p:spPr>
        <p:txBody>
          <a:bodyPr>
            <a:spAutoFit/>
          </a:bodyPr>
          <a:lstStyle/>
          <a:p>
            <a:pPr marL="40005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“...every function in the cultural development of the child appears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on the stage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twice,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 two planes</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first, the social, then the psychological, first between people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as an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intermental</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category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then within the child as a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intramental</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category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...Genetically, social relations, real relations of people, stand behind all the higher mental functions and their relations…every higher mental function was external because it was social before it became an internal strictly mental function;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it was formerly a social relation between two people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(Vygotsky 1997, p. 106)</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011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ISCAR SU 2016</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2E895C-373D-4993-99D6-4A66560C58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405009" y="239880"/>
            <a:ext cx="11786991" cy="4557017"/>
          </a:xfrm>
          <a:prstGeom prst="rect">
            <a:avLst/>
          </a:prstGeom>
        </p:spPr>
        <p:txBody>
          <a:bodyPr wrap="square">
            <a:spAutoFit/>
          </a:bodyPr>
          <a:lstStyle/>
          <a:p>
            <a:pPr marL="9144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Every higher mental function appears not IN social relations, but AS a social relation.</a:t>
            </a:r>
          </a:p>
          <a:p>
            <a:pPr marL="9144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Social is not a factor, but as a source of mental development. </a:t>
            </a:r>
          </a:p>
          <a:p>
            <a:pPr marL="9144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Category = drama!</a:t>
            </a:r>
          </a:p>
          <a:p>
            <a:pPr marL="9144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 process of psychological development is a process of how inter-psychological becomes intra-psychological; </a:t>
            </a:r>
          </a:p>
          <a:p>
            <a:pPr marL="9144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internalization is viewed as intra-</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lisation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(from inter- to intra-), as a process of becoming intra-psychological as a unique combination of higher mental functions (psychological systems) of an individual within social contexts. </a:t>
            </a:r>
          </a:p>
          <a:p>
            <a:pPr marL="9144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“an individual” is a unique unity of higher mental functions in motion, in its dialectical becoming.</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635210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5987" y="2406144"/>
            <a:ext cx="10225825" cy="3939540"/>
          </a:xfrm>
          <a:prstGeom prst="rect">
            <a:avLst/>
          </a:prstGeom>
        </p:spPr>
        <p:txBody>
          <a:bodyPr wrap="square">
            <a:spAutoFit/>
          </a:bodyPr>
          <a:lstStyle/>
          <a:p>
            <a:pPr marL="450215" marR="0" lvl="0" indent="-450215" algn="l" defTabSz="914400" rtl="0" eaLnBrk="1" fontAlgn="auto" latinLnBrk="0" hangingPunct="1">
              <a:lnSpc>
                <a:spcPct val="100000"/>
              </a:lnSpc>
              <a:spcBef>
                <a:spcPts val="200"/>
              </a:spcBef>
              <a:spcAft>
                <a:spcPts val="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Speaking on development we have to have in mind that the view of development in cultural-historical psychology originates in German philosophical tradition. Two aspects are important in this respect: </a:t>
            </a:r>
          </a:p>
          <a:p>
            <a:pPr marL="450215" marR="0" lvl="0" indent="-450215" algn="l" defTabSz="914400" rtl="0" eaLnBrk="1" fontAlgn="auto" latinLnBrk="0" hangingPunct="1">
              <a:lnSpc>
                <a:spcPct val="100000"/>
              </a:lnSpc>
              <a:spcBef>
                <a:spcPts val="200"/>
              </a:spcBef>
              <a:spcAft>
                <a:spcPts val="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457200" marR="0" lvl="0" indent="-457200" algn="l" defTabSz="914400" rtl="0" eaLnBrk="1" fontAlgn="auto" latinLnBrk="0" hangingPunct="1">
              <a:lnSpc>
                <a:spcPct val="100000"/>
              </a:lnSpc>
              <a:spcBef>
                <a:spcPts val="200"/>
              </a:spcBef>
              <a:spcAft>
                <a:spcPts val="200"/>
              </a:spcAft>
              <a:buClrTx/>
              <a:buSzTx/>
              <a:buFontTx/>
              <a:buAutoNum type="arabicParenBoth"/>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development is not possible without dialectical contradictions: contradiction is a moving force of development; </a:t>
            </a:r>
          </a:p>
          <a:p>
            <a:pPr marL="457200" marR="0" lvl="0" indent="-457200" algn="l" defTabSz="914400" rtl="0" eaLnBrk="1" fontAlgn="auto" latinLnBrk="0" hangingPunct="1">
              <a:lnSpc>
                <a:spcPct val="100000"/>
              </a:lnSpc>
              <a:spcBef>
                <a:spcPts val="200"/>
              </a:spcBef>
              <a:spcAft>
                <a:spcPts val="200"/>
              </a:spcAft>
              <a:buClrTx/>
              <a:buSzTx/>
              <a:buFontTx/>
              <a:buAutoNum type="arabicParenBoth"/>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development is a process of qualitative reorganization of a certain system. To put it in a simple way – there is no development without dialectical contradictions and there is no development without qualitative reorganization of the system. </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ISCAR SU 2016</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2E895C-373D-4993-99D6-4A66560C58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2991113" y="741134"/>
            <a:ext cx="35223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THE CONCEPT OF DRAMA</a:t>
            </a:r>
            <a:endParaRPr kumimoji="0" lang="en-AU"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p:cNvSpPr/>
          <p:nvPr/>
        </p:nvSpPr>
        <p:spPr>
          <a:xfrm>
            <a:off x="3838838" y="1438964"/>
            <a:ext cx="520533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BACK TO THE DIALECTICS OF BECOMING</a:t>
            </a:r>
            <a:endParaRPr kumimoji="0" lang="en-AU"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302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5877" y="813322"/>
            <a:ext cx="8382000"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basic principle of the functioning of higher functions (personality) is social, entailing </a:t>
            </a:r>
            <a:r>
              <a:rPr kumimoji="0" lang="en-AU"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interaction </a:t>
            </a:r>
            <a:r>
              <a:rPr kumimoji="0" lang="en-A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functions, in place of interaction between people. They can be most fully developed in the form of </a:t>
            </a:r>
            <a:r>
              <a:rPr kumimoji="0" lang="en-AU"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drama…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dynamic of the personality is drama” (Vygotsky, 1929/1989, p. 67).” (Vygotsky, 1929/1989, p.59-61; Original emphasis)</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C37B4-1C08-49EB-8D20-412758370311}"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59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2038" y="1176827"/>
            <a:ext cx="10455057" cy="4401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Social environment is not a factor, it is a source of mental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Development = how the social becomes and individual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 transition from intra to inter, but the process of becoming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Through reorganisation of a system of mental functions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Dialectics of becoming = contradiction! </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Drama!</a:t>
            </a:r>
            <a:endParaRPr kumimoji="0" lang="en-A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C37B4-1C08-49EB-8D20-412758370311}"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12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1A6156-53CC-4C68-85D2-D32FBAB42781}" type="slidenum">
              <a:rPr lang="en-US" smtClean="0"/>
              <a:t>4</a:t>
            </a:fld>
            <a:endParaRPr lang="en-US"/>
          </a:p>
        </p:txBody>
      </p:sp>
      <p:sp>
        <p:nvSpPr>
          <p:cNvPr id="5" name="Rectangle 4"/>
          <p:cNvSpPr/>
          <p:nvPr/>
        </p:nvSpPr>
        <p:spPr>
          <a:xfrm>
            <a:off x="566057" y="152401"/>
            <a:ext cx="11092542" cy="6001643"/>
          </a:xfrm>
          <a:prstGeom prst="rect">
            <a:avLst/>
          </a:prstGeom>
        </p:spPr>
        <p:txBody>
          <a:bodyPr wrap="square">
            <a:spAutoFit/>
          </a:bodyPr>
          <a:lstStyle/>
          <a:p>
            <a:r>
              <a:rPr lang="en-AU" sz="2400" dirty="0">
                <a:solidFill>
                  <a:srgbClr val="FF0000"/>
                </a:solidFill>
                <a:latin typeface="Times New Roman" panose="02020603050405020304" pitchFamily="18" charset="0"/>
                <a:ea typeface="Calibri" panose="020F0502020204030204" pitchFamily="34" charset="0"/>
              </a:rPr>
              <a:t>2014 </a:t>
            </a:r>
            <a:endParaRPr lang="en-AU" sz="2400" dirty="0">
              <a:latin typeface="Times New Roman" panose="02020603050405020304" pitchFamily="18" charset="0"/>
              <a:ea typeface="Calibri" panose="020F0502020204030204" pitchFamily="34" charset="0"/>
            </a:endParaRPr>
          </a:p>
          <a:p>
            <a:r>
              <a:rPr lang="en-AU" sz="2400" dirty="0">
                <a:latin typeface="Times New Roman" panose="02020603050405020304" pitchFamily="18" charset="0"/>
                <a:ea typeface="Calibri" panose="020F0502020204030204" pitchFamily="34" charset="0"/>
              </a:rPr>
              <a:t>- </a:t>
            </a:r>
            <a:r>
              <a:rPr lang="en-AU" sz="24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ISCAR Sydney Congress</a:t>
            </a:r>
            <a:r>
              <a:rPr lang="en-AU" sz="2400" dirty="0">
                <a:latin typeface="Times New Roman" panose="02020603050405020304" pitchFamily="18" charset="0"/>
                <a:ea typeface="Calibri" panose="020F0502020204030204" pitchFamily="34" charset="0"/>
              </a:rPr>
              <a:t>: 5 presentations and 3 symposia on </a:t>
            </a:r>
            <a:r>
              <a:rPr lang="en-AU" sz="2400" dirty="0" err="1">
                <a:latin typeface="Times New Roman" panose="02020603050405020304" pitchFamily="18" charset="0"/>
                <a:ea typeface="Calibri" panose="020F0502020204030204" pitchFamily="34" charset="0"/>
              </a:rPr>
              <a:t>perezhivanie</a:t>
            </a:r>
            <a:endParaRPr lang="en-US" sz="2400" dirty="0">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a:p>
            <a:r>
              <a:rPr lang="en-AU" sz="2400" dirty="0">
                <a:solidFill>
                  <a:srgbClr val="FF0000"/>
                </a:solidFill>
                <a:latin typeface="Times New Roman" panose="02020603050405020304" pitchFamily="18" charset="0"/>
                <a:ea typeface="Calibri" panose="020F0502020204030204" pitchFamily="34" charset="0"/>
              </a:rPr>
              <a:t>2015 </a:t>
            </a:r>
            <a:endParaRPr lang="en-AU" sz="2400" dirty="0">
              <a:latin typeface="Times New Roman" panose="02020603050405020304" pitchFamily="18" charset="0"/>
              <a:ea typeface="Calibri" panose="020F0502020204030204" pitchFamily="34" charset="0"/>
            </a:endParaRPr>
          </a:p>
          <a:p>
            <a:r>
              <a:rPr lang="en-AU" sz="24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ISCAR Australia-Brazil</a:t>
            </a:r>
            <a:r>
              <a:rPr lang="en-AU" sz="2400" dirty="0">
                <a:latin typeface="Times New Roman" panose="02020603050405020304" pitchFamily="18" charset="0"/>
                <a:ea typeface="Calibri" panose="020F0502020204030204" pitchFamily="34" charset="0"/>
              </a:rPr>
              <a:t> international symposium on </a:t>
            </a:r>
            <a:r>
              <a:rPr lang="en-AU" sz="2400" dirty="0" err="1">
                <a:latin typeface="Times New Roman" panose="02020603050405020304" pitchFamily="18" charset="0"/>
                <a:ea typeface="Calibri" panose="020F0502020204030204" pitchFamily="34" charset="0"/>
              </a:rPr>
              <a:t>perezhivanie</a:t>
            </a:r>
            <a:r>
              <a:rPr lang="en-AU" sz="2400" dirty="0">
                <a:latin typeface="Times New Roman" panose="02020603050405020304" pitchFamily="18" charset="0"/>
                <a:ea typeface="Calibri" panose="020F0502020204030204" pitchFamily="34" charset="0"/>
              </a:rPr>
              <a:t> (Melbourne, Monash University, February)</a:t>
            </a:r>
            <a:endParaRPr lang="en-US" sz="2400" dirty="0">
              <a:latin typeface="Times New Roman" panose="02020603050405020304" pitchFamily="18" charset="0"/>
              <a:ea typeface="Calibri" panose="020F0502020204030204" pitchFamily="34" charset="0"/>
            </a:endParaRPr>
          </a:p>
          <a:p>
            <a:endParaRPr lang="en-AU" sz="2400" dirty="0">
              <a:latin typeface="Times New Roman" panose="02020603050405020304" pitchFamily="18" charset="0"/>
              <a:ea typeface="Calibri" panose="020F0502020204030204" pitchFamily="34" charset="0"/>
            </a:endParaRPr>
          </a:p>
          <a:p>
            <a:r>
              <a:rPr lang="en-AU" sz="2400" dirty="0">
                <a:solidFill>
                  <a:srgbClr val="FF0000"/>
                </a:solidFill>
                <a:latin typeface="Times New Roman" panose="02020603050405020304" pitchFamily="18" charset="0"/>
                <a:ea typeface="Calibri" panose="020F0502020204030204" pitchFamily="34" charset="0"/>
              </a:rPr>
              <a:t>2016</a:t>
            </a:r>
            <a:endParaRPr lang="en-US" sz="2400" dirty="0">
              <a:latin typeface="Times New Roman" panose="02020603050405020304" pitchFamily="18" charset="0"/>
              <a:ea typeface="Calibri" panose="020F0502020204030204" pitchFamily="34" charset="0"/>
            </a:endParaRPr>
          </a:p>
          <a:p>
            <a:r>
              <a:rPr lang="en-US" sz="24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International research in Early childhood journal (IRECE) </a:t>
            </a:r>
            <a:r>
              <a:rPr lang="en-US" sz="2400" dirty="0">
                <a:latin typeface="Times New Roman" panose="02020603050405020304" pitchFamily="18" charset="0"/>
                <a:ea typeface="Calibri" panose="020F0502020204030204" pitchFamily="34" charset="0"/>
              </a:rPr>
              <a:t>– special issue on </a:t>
            </a:r>
            <a:r>
              <a:rPr lang="en-US" sz="2400" dirty="0" err="1">
                <a:latin typeface="Times New Roman" panose="02020603050405020304" pitchFamily="18" charset="0"/>
                <a:ea typeface="Calibri" panose="020F0502020204030204" pitchFamily="34" charset="0"/>
              </a:rPr>
              <a:t>perezhivanie</a:t>
            </a:r>
            <a:endParaRPr lang="en-US" sz="2400" dirty="0">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a:p>
            <a:r>
              <a:rPr lang="en-US" sz="24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Mind, Culture and Activity </a:t>
            </a:r>
            <a:r>
              <a:rPr lang="en-US" sz="2400" dirty="0">
                <a:latin typeface="Times New Roman" panose="02020603050405020304" pitchFamily="18" charset="0"/>
                <a:ea typeface="Calibri" panose="020F0502020204030204" pitchFamily="34" charset="0"/>
              </a:rPr>
              <a:t>journal (MCA) – special issue on </a:t>
            </a:r>
            <a:r>
              <a:rPr lang="en-US" sz="2400" dirty="0" err="1">
                <a:latin typeface="Times New Roman" panose="02020603050405020304" pitchFamily="18" charset="0"/>
                <a:ea typeface="Calibri" panose="020F0502020204030204" pitchFamily="34" charset="0"/>
              </a:rPr>
              <a:t>perezhivanie</a:t>
            </a:r>
            <a:endParaRPr lang="en-US" sz="2400" dirty="0">
              <a:latin typeface="Times New Roman" panose="02020603050405020304" pitchFamily="18" charset="0"/>
              <a:ea typeface="Calibri" panose="020F0502020204030204" pitchFamily="34" charset="0"/>
            </a:endParaRPr>
          </a:p>
          <a:p>
            <a:endParaRPr lang="en-AU" sz="24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r>
              <a:rPr lang="en-AU" sz="2400" dirty="0">
                <a:solidFill>
                  <a:srgbClr val="FF0000"/>
                </a:solidFill>
                <a:latin typeface="Times New Roman" panose="02020603050405020304" pitchFamily="18" charset="0"/>
                <a:ea typeface="Calibri" panose="020F0502020204030204" pitchFamily="34" charset="0"/>
              </a:rPr>
              <a:t>2017</a:t>
            </a:r>
          </a:p>
          <a:p>
            <a:r>
              <a:rPr lang="en-AU" sz="24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“Perezhivanie, emotions and subjectivity” </a:t>
            </a:r>
            <a:r>
              <a:rPr lang="en-AU" sz="2400" dirty="0">
                <a:latin typeface="Times New Roman" panose="02020603050405020304" pitchFamily="18" charset="0"/>
                <a:ea typeface="Calibri" panose="020F0502020204030204" pitchFamily="34" charset="0"/>
              </a:rPr>
              <a:t>– book, Springer Publishers</a:t>
            </a:r>
            <a:endParaRPr lang="en-US" sz="2400" dirty="0">
              <a:solidFill>
                <a:srgbClr val="FF0000"/>
              </a:solidFill>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6281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urved Right Arrow 3"/>
          <p:cNvSpPr/>
          <p:nvPr/>
        </p:nvSpPr>
        <p:spPr>
          <a:xfrm>
            <a:off x="2100649" y="815546"/>
            <a:ext cx="1161535" cy="14457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3361038" y="628705"/>
            <a:ext cx="502028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Drama of life = collision, contradiction</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urved Left Arrow 5"/>
          <p:cNvSpPr/>
          <p:nvPr/>
        </p:nvSpPr>
        <p:spPr>
          <a:xfrm>
            <a:off x="7968581" y="1847404"/>
            <a:ext cx="1542535" cy="172369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2410567" y="3079875"/>
            <a:ext cx="537166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Qualitative change of the system of HMF</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4148346" y="1847404"/>
            <a:ext cx="293407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Calibri" panose="020F0502020204030204"/>
                <a:ea typeface="+mn-ea"/>
                <a:cs typeface="+mn-cs"/>
              </a:rPr>
              <a:t>DRAMATIC PEREZHIVANIE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rved Right Arrow 8"/>
          <p:cNvSpPr/>
          <p:nvPr/>
        </p:nvSpPr>
        <p:spPr>
          <a:xfrm>
            <a:off x="1149178" y="3279930"/>
            <a:ext cx="1075038" cy="153920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p:cNvSpPr/>
          <p:nvPr/>
        </p:nvSpPr>
        <p:spPr>
          <a:xfrm>
            <a:off x="2884616" y="4452188"/>
            <a:ext cx="553343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Turning point of developmental trajectory</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074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p:cNvSpPr/>
          <p:nvPr/>
        </p:nvSpPr>
        <p:spPr>
          <a:xfrm>
            <a:off x="958297" y="1814026"/>
            <a:ext cx="10201275"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 the same social situation, three children had three different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perezhivanie</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and therefore experienced three different dramas. This means that the initial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intermental</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forms of their relations were essentially different in the same social situation. Consequently, because the initial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intermental</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forms were different, the children’s social situations of development and their individual developmental trajectories became different.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3673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800" y="1037538"/>
            <a:ext cx="8509001" cy="3780907"/>
          </a:xfrm>
          <a:prstGeom prst="rect">
            <a:avLst/>
          </a:prstGeom>
        </p:spPr>
        <p:txBody>
          <a:bodyPr wrap="squar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Perezhivanie as a </a:t>
            </a:r>
            <a:r>
              <a:rPr kumimoji="0" lang="en-AU" sz="32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theortetical</a:t>
            </a:r>
            <a:r>
              <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concept:</a:t>
            </a:r>
          </a:p>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P2.1. – the prism </a:t>
            </a:r>
          </a:p>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P 2.2.Perezhivanie as a unit</a:t>
            </a:r>
            <a:endParaRPr kumimoji="0" lang="en-US"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Arrow Connector 4"/>
          <p:cNvCxnSpPr/>
          <p:nvPr/>
        </p:nvCxnSpPr>
        <p:spPr>
          <a:xfrm>
            <a:off x="4233333" y="1896532"/>
            <a:ext cx="1921934" cy="2889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219907" y="1896532"/>
            <a:ext cx="1857130" cy="7281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168693" y="1896532"/>
            <a:ext cx="4084773" cy="487506"/>
          </a:xfrm>
          <a:prstGeom prst="rect">
            <a:avLst/>
          </a:prstGeom>
        </p:spPr>
        <p:txBody>
          <a:bodyPr wrap="non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Social situation of development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6237616" y="2421731"/>
            <a:ext cx="5731056" cy="487506"/>
          </a:xfrm>
          <a:prstGeom prst="rect">
            <a:avLst/>
          </a:prstGeom>
        </p:spPr>
        <p:txBody>
          <a:bodyPr wrap="non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General genetic law of  cultural development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4" name="Straight Arrow Connector 13"/>
          <p:cNvCxnSpPr/>
          <p:nvPr/>
        </p:nvCxnSpPr>
        <p:spPr>
          <a:xfrm>
            <a:off x="4233333" y="1896532"/>
            <a:ext cx="1843704" cy="11877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237616" y="2958642"/>
            <a:ext cx="3095719" cy="487506"/>
          </a:xfrm>
          <a:prstGeom prst="rect">
            <a:avLst/>
          </a:prstGeom>
        </p:spPr>
        <p:txBody>
          <a:bodyPr wrap="non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Development as drama</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9939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7109" y="607248"/>
            <a:ext cx="6056158" cy="460895"/>
          </a:xfrm>
          <a:prstGeom prst="rect">
            <a:avLst/>
          </a:prstGeom>
        </p:spPr>
        <p:txBody>
          <a:bodyPr wrap="squar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Complex whole (unity) = </a:t>
            </a:r>
            <a:r>
              <a:rPr kumimoji="0" lang="ru-RU"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единство</a:t>
            </a:r>
            <a:r>
              <a:rPr kumimoji="0" lang="en-AU"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AU" sz="24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edinstvo</a:t>
            </a:r>
            <a:r>
              <a:rPr kumimoji="0" lang="en-AU"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ight Arrow 4"/>
          <p:cNvSpPr/>
          <p:nvPr/>
        </p:nvSpPr>
        <p:spPr>
          <a:xfrm rot="2700000">
            <a:off x="6154599" y="1984743"/>
            <a:ext cx="1044000" cy="190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6663266" y="2762054"/>
            <a:ext cx="3442268" cy="1593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rPr>
              <a:t>Analysis by units</a:t>
            </a:r>
            <a:endParaRPr kumimoji="0" lang="ru-RU"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white"/>
                </a:solidFill>
                <a:effectLst/>
                <a:uLnTx/>
                <a:uFillTx/>
                <a:latin typeface="Calibri" panose="020F0502020204030204"/>
                <a:ea typeface="+mn-ea"/>
                <a:cs typeface="+mn-cs"/>
              </a:rPr>
              <a:t>(единица)</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p:cNvSpPr/>
          <p:nvPr/>
        </p:nvSpPr>
        <p:spPr>
          <a:xfrm>
            <a:off x="1634591" y="2762054"/>
            <a:ext cx="3619891" cy="1593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rPr>
              <a:t>Analysis by elements</a:t>
            </a:r>
            <a:r>
              <a:rPr kumimoji="0" lang="ru-RU" sz="2400" b="0" i="0" u="none" strike="noStrike" kern="1200" cap="none" spc="0" normalizeH="0" baseline="0" noProof="0" dirty="0">
                <a:ln>
                  <a:noFill/>
                </a:ln>
                <a:solidFill>
                  <a:prstClr val="white"/>
                </a:solidFill>
                <a:effectLst/>
                <a:uLnTx/>
                <a:uFillTx/>
                <a:latin typeface="Calibri" panose="020F0502020204030204"/>
                <a:ea typeface="+mn-ea"/>
                <a:cs typeface="+mn-cs"/>
              </a:rPr>
              <a:t> (элемент)</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Down Arrow 7"/>
          <p:cNvSpPr/>
          <p:nvPr/>
        </p:nvSpPr>
        <p:spPr>
          <a:xfrm rot="2700000">
            <a:off x="4493037" y="1538411"/>
            <a:ext cx="190846" cy="104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845269" y="4931327"/>
            <a:ext cx="6096000" cy="388696"/>
          </a:xfrm>
          <a:prstGeom prst="rect">
            <a:avLst/>
          </a:prstGeom>
        </p:spPr>
        <p:txBody>
          <a:bodyPr>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Does not contain basic characteristics of a complex whole</a:t>
            </a: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749589" y="4931327"/>
            <a:ext cx="6096000" cy="388696"/>
          </a:xfrm>
          <a:prstGeom prst="rect">
            <a:avLst/>
          </a:prstGeom>
        </p:spPr>
        <p:txBody>
          <a:bodyPr>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Contains basic characteristics of a complex whole</a:t>
            </a: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392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6234" y="574494"/>
            <a:ext cx="3213099" cy="2618675"/>
          </a:xfrm>
          <a:prstGeom prst="rect">
            <a:avLst/>
          </a:prstGeom>
        </p:spPr>
      </p:pic>
      <p:pic>
        <p:nvPicPr>
          <p:cNvPr id="4" name="Picture 3"/>
          <p:cNvPicPr>
            <a:picLocks noChangeAspect="1"/>
          </p:cNvPicPr>
          <p:nvPr/>
        </p:nvPicPr>
        <p:blipFill>
          <a:blip r:embed="rId3"/>
          <a:stretch>
            <a:fillRect/>
          </a:stretch>
        </p:blipFill>
        <p:spPr>
          <a:xfrm>
            <a:off x="7545915" y="574494"/>
            <a:ext cx="2952751" cy="2618675"/>
          </a:xfrm>
          <a:prstGeom prst="rect">
            <a:avLst/>
          </a:prstGeom>
        </p:spPr>
      </p:pic>
      <p:sp>
        <p:nvSpPr>
          <p:cNvPr id="5" name="Rectangle 4"/>
          <p:cNvSpPr/>
          <p:nvPr/>
        </p:nvSpPr>
        <p:spPr>
          <a:xfrm>
            <a:off x="6468533" y="5016268"/>
            <a:ext cx="34289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Complex whole (unity)</a:t>
            </a:r>
          </a:p>
        </p:txBody>
      </p:sp>
      <p:sp>
        <p:nvSpPr>
          <p:cNvPr id="8" name="Right Arrow 7"/>
          <p:cNvSpPr/>
          <p:nvPr/>
        </p:nvSpPr>
        <p:spPr>
          <a:xfrm rot="18166545">
            <a:off x="7340520" y="3888677"/>
            <a:ext cx="1440249" cy="274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Arrow 8"/>
          <p:cNvSpPr/>
          <p:nvPr/>
        </p:nvSpPr>
        <p:spPr>
          <a:xfrm rot="14243123">
            <a:off x="2383593" y="3888678"/>
            <a:ext cx="1440249" cy="274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3449308" y="5016268"/>
            <a:ext cx="71686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Unit</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292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68533" y="5016268"/>
            <a:ext cx="34289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Complex whole (unity)</a:t>
            </a:r>
          </a:p>
        </p:txBody>
      </p:sp>
      <p:sp>
        <p:nvSpPr>
          <p:cNvPr id="8" name="Right Arrow 7"/>
          <p:cNvSpPr/>
          <p:nvPr/>
        </p:nvSpPr>
        <p:spPr>
          <a:xfrm rot="18166545">
            <a:off x="7940588" y="4199252"/>
            <a:ext cx="1440249" cy="274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Arrow 8"/>
          <p:cNvSpPr/>
          <p:nvPr/>
        </p:nvSpPr>
        <p:spPr>
          <a:xfrm rot="14243123">
            <a:off x="2783085" y="4270685"/>
            <a:ext cx="1440249" cy="274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3449308" y="5016268"/>
            <a:ext cx="71686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Unit</a:t>
            </a:r>
          </a:p>
        </p:txBody>
      </p:sp>
      <p:pic>
        <p:nvPicPr>
          <p:cNvPr id="3" name="Picture 2"/>
          <p:cNvPicPr>
            <a:picLocks noChangeAspect="1"/>
          </p:cNvPicPr>
          <p:nvPr/>
        </p:nvPicPr>
        <p:blipFill>
          <a:blip r:embed="rId2"/>
          <a:stretch>
            <a:fillRect/>
          </a:stretch>
        </p:blipFill>
        <p:spPr>
          <a:xfrm>
            <a:off x="8350582" y="762442"/>
            <a:ext cx="2502309" cy="2964943"/>
          </a:xfrm>
          <a:prstGeom prst="rect">
            <a:avLst/>
          </a:prstGeom>
        </p:spPr>
      </p:pic>
      <p:pic>
        <p:nvPicPr>
          <p:cNvPr id="6" name="Picture 5"/>
          <p:cNvPicPr>
            <a:picLocks noChangeAspect="1"/>
          </p:cNvPicPr>
          <p:nvPr/>
        </p:nvPicPr>
        <p:blipFill>
          <a:blip r:embed="rId3"/>
          <a:stretch>
            <a:fillRect/>
          </a:stretch>
        </p:blipFill>
        <p:spPr>
          <a:xfrm>
            <a:off x="1306181" y="762443"/>
            <a:ext cx="2895871" cy="2894278"/>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047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1" name="Table 10"/>
          <p:cNvGraphicFramePr>
            <a:graphicFrameLocks noGrp="1"/>
          </p:cNvGraphicFramePr>
          <p:nvPr>
            <p:extLst/>
          </p:nvPr>
        </p:nvGraphicFramePr>
        <p:xfrm>
          <a:off x="596348" y="265043"/>
          <a:ext cx="11184834" cy="5989983"/>
        </p:xfrm>
        <a:graphic>
          <a:graphicData uri="http://schemas.openxmlformats.org/drawingml/2006/table">
            <a:tbl>
              <a:tblPr firstRow="1" bandRow="1">
                <a:tableStyleId>{5C22544A-7EE6-4342-B048-85BDC9FD1C3A}</a:tableStyleId>
              </a:tblPr>
              <a:tblGrid>
                <a:gridCol w="5592417">
                  <a:extLst>
                    <a:ext uri="{9D8B030D-6E8A-4147-A177-3AD203B41FA5}">
                      <a16:colId xmlns:a16="http://schemas.microsoft.com/office/drawing/2014/main" val="20000"/>
                    </a:ext>
                  </a:extLst>
                </a:gridCol>
                <a:gridCol w="5592417">
                  <a:extLst>
                    <a:ext uri="{9D8B030D-6E8A-4147-A177-3AD203B41FA5}">
                      <a16:colId xmlns:a16="http://schemas.microsoft.com/office/drawing/2014/main" val="20001"/>
                    </a:ext>
                  </a:extLst>
                </a:gridCol>
              </a:tblGrid>
              <a:tr h="1108618">
                <a:tc>
                  <a:txBody>
                    <a:bodyPr/>
                    <a:lstStyle/>
                    <a:p>
                      <a:r>
                        <a:rPr lang="en-US" sz="2400" b="1" kern="1200" dirty="0">
                          <a:solidFill>
                            <a:schemeClr val="lt1"/>
                          </a:solidFill>
                          <a:effectLst/>
                          <a:latin typeface="+mn-lt"/>
                          <a:ea typeface="+mn-ea"/>
                          <a:cs typeface="+mn-cs"/>
                        </a:rPr>
                        <a:t>Vygotsky, 1998, Vol.5, p.294</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Vygotsky, 1984, Vol.4, p.382</a:t>
                      </a:r>
                      <a:endParaRPr lang="en-US" sz="2400" dirty="0"/>
                    </a:p>
                    <a:p>
                      <a:endParaRPr lang="en-US" dirty="0"/>
                    </a:p>
                  </a:txBody>
                  <a:tcPr/>
                </a:tc>
                <a:extLst>
                  <a:ext uri="{0D108BD9-81ED-4DB2-BD59-A6C34878D82A}">
                    <a16:rowId xmlns:a16="http://schemas.microsoft.com/office/drawing/2014/main" val="10000"/>
                  </a:ext>
                </a:extLst>
              </a:tr>
              <a:tr h="48813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400" kern="1200" dirty="0">
                          <a:solidFill>
                            <a:schemeClr val="dk1"/>
                          </a:solidFill>
                          <a:effectLst/>
                          <a:latin typeface="+mn-lt"/>
                          <a:ea typeface="+mn-ea"/>
                          <a:cs typeface="+mn-cs"/>
                        </a:rPr>
                        <a:t>A </a:t>
                      </a:r>
                      <a:r>
                        <a:rPr lang="en-AU" sz="2400" b="1" i="1" kern="1200" dirty="0">
                          <a:solidFill>
                            <a:schemeClr val="dk1"/>
                          </a:solidFill>
                          <a:effectLst/>
                          <a:latin typeface="+mn-lt"/>
                          <a:ea typeface="+mn-ea"/>
                          <a:cs typeface="+mn-cs"/>
                        </a:rPr>
                        <a:t>unity</a:t>
                      </a:r>
                      <a:r>
                        <a:rPr lang="en-AU" sz="2400" kern="1200" dirty="0">
                          <a:solidFill>
                            <a:schemeClr val="dk1"/>
                          </a:solidFill>
                          <a:effectLst/>
                          <a:latin typeface="+mn-lt"/>
                          <a:ea typeface="+mn-ea"/>
                          <a:cs typeface="+mn-cs"/>
                        </a:rPr>
                        <a:t> can be noted in the study of personality and environment. This </a:t>
                      </a:r>
                      <a:r>
                        <a:rPr lang="en-AU" sz="2400" b="1" i="1" kern="1200" dirty="0">
                          <a:solidFill>
                            <a:schemeClr val="dk1"/>
                          </a:solidFill>
                          <a:effectLst/>
                          <a:latin typeface="+mn-lt"/>
                          <a:ea typeface="+mn-ea"/>
                          <a:cs typeface="+mn-cs"/>
                        </a:rPr>
                        <a:t>unity</a:t>
                      </a:r>
                      <a:r>
                        <a:rPr lang="en-AU" sz="2400" kern="1200" dirty="0">
                          <a:solidFill>
                            <a:schemeClr val="dk1"/>
                          </a:solidFill>
                          <a:effectLst/>
                          <a:latin typeface="+mn-lt"/>
                          <a:ea typeface="+mn-ea"/>
                          <a:cs typeface="+mn-cs"/>
                        </a:rPr>
                        <a:t> … has been called </a:t>
                      </a:r>
                      <a:r>
                        <a:rPr lang="en-AU" sz="2400" i="1" kern="1200" dirty="0">
                          <a:solidFill>
                            <a:schemeClr val="dk1"/>
                          </a:solidFill>
                          <a:effectLst/>
                          <a:latin typeface="+mn-lt"/>
                          <a:ea typeface="+mn-ea"/>
                          <a:cs typeface="+mn-cs"/>
                        </a:rPr>
                        <a:t>experience</a:t>
                      </a:r>
                      <a:r>
                        <a:rPr lang="en-AU" sz="2400" kern="1200" dirty="0">
                          <a:solidFill>
                            <a:schemeClr val="dk1"/>
                          </a:solidFill>
                          <a:effectLst/>
                          <a:latin typeface="+mn-lt"/>
                          <a:ea typeface="+mn-ea"/>
                          <a:cs typeface="+mn-cs"/>
                        </a:rPr>
                        <a:t>. The child's </a:t>
                      </a:r>
                      <a:r>
                        <a:rPr lang="en-AU" sz="2400" i="1" kern="1200" dirty="0">
                          <a:solidFill>
                            <a:schemeClr val="dk1"/>
                          </a:solidFill>
                          <a:effectLst/>
                          <a:latin typeface="+mn-lt"/>
                          <a:ea typeface="+mn-ea"/>
                          <a:cs typeface="+mn-cs"/>
                        </a:rPr>
                        <a:t>experience</a:t>
                      </a:r>
                      <a:r>
                        <a:rPr lang="en-AU" sz="2400" kern="1200" dirty="0">
                          <a:solidFill>
                            <a:schemeClr val="dk1"/>
                          </a:solidFill>
                          <a:effectLst/>
                          <a:latin typeface="+mn-lt"/>
                          <a:ea typeface="+mn-ea"/>
                          <a:cs typeface="+mn-cs"/>
                        </a:rPr>
                        <a:t> is also this kind of very simple </a:t>
                      </a:r>
                      <a:r>
                        <a:rPr lang="en-AU" sz="2400" b="1" i="1" kern="1200" dirty="0">
                          <a:solidFill>
                            <a:schemeClr val="dk1"/>
                          </a:solidFill>
                          <a:effectLst/>
                          <a:latin typeface="+mn-lt"/>
                          <a:ea typeface="+mn-ea"/>
                          <a:cs typeface="+mn-cs"/>
                        </a:rPr>
                        <a:t>unity </a:t>
                      </a:r>
                      <a:r>
                        <a:rPr lang="en-AU" sz="2400" kern="1200" dirty="0">
                          <a:solidFill>
                            <a:schemeClr val="dk1"/>
                          </a:solidFill>
                          <a:effectLst/>
                          <a:latin typeface="+mn-lt"/>
                          <a:ea typeface="+mn-ea"/>
                          <a:cs typeface="+mn-cs"/>
                        </a:rPr>
                        <a:t>about which we must not say that in itself it represents the influence of the environment on the child or the individuality of the child himself; </a:t>
                      </a:r>
                      <a:r>
                        <a:rPr lang="en-AU" sz="2400" i="1" kern="1200" dirty="0">
                          <a:solidFill>
                            <a:schemeClr val="dk1"/>
                          </a:solidFill>
                          <a:effectLst/>
                          <a:latin typeface="+mn-lt"/>
                          <a:ea typeface="+mn-ea"/>
                          <a:cs typeface="+mn-cs"/>
                        </a:rPr>
                        <a:t>experience</a:t>
                      </a:r>
                      <a:r>
                        <a:rPr lang="en-AU" sz="2400" kern="1200" dirty="0">
                          <a:solidFill>
                            <a:schemeClr val="dk1"/>
                          </a:solidFill>
                          <a:effectLst/>
                          <a:latin typeface="+mn-lt"/>
                          <a:ea typeface="+mn-ea"/>
                          <a:cs typeface="+mn-cs"/>
                        </a:rPr>
                        <a:t> is the </a:t>
                      </a:r>
                      <a:r>
                        <a:rPr lang="en-AU" sz="2400" b="1" i="1" kern="1200" dirty="0">
                          <a:solidFill>
                            <a:schemeClr val="dk1"/>
                          </a:solidFill>
                          <a:effectLst/>
                          <a:latin typeface="+mn-lt"/>
                          <a:ea typeface="+mn-ea"/>
                          <a:cs typeface="+mn-cs"/>
                        </a:rPr>
                        <a:t>unity</a:t>
                      </a:r>
                      <a:r>
                        <a:rPr lang="en-AU" sz="2400" kern="1200" dirty="0">
                          <a:solidFill>
                            <a:schemeClr val="dk1"/>
                          </a:solidFill>
                          <a:effectLst/>
                          <a:latin typeface="+mn-lt"/>
                          <a:ea typeface="+mn-ea"/>
                          <a:cs typeface="+mn-cs"/>
                        </a:rPr>
                        <a:t> of the personality and the environment as it is represented in development. </a:t>
                      </a:r>
                      <a:endParaRPr lang="en-US" sz="2400" dirty="0"/>
                    </a:p>
                  </a:txBody>
                  <a:tcPr/>
                </a:tc>
                <a:tc>
                  <a:txBody>
                    <a:bodyPr/>
                    <a:lstStyle/>
                    <a:p>
                      <a:r>
                        <a:rPr lang="en-AU" sz="2400" kern="1200" dirty="0">
                          <a:solidFill>
                            <a:schemeClr val="dk1"/>
                          </a:solidFill>
                          <a:effectLst/>
                          <a:latin typeface="+mn-lt"/>
                          <a:ea typeface="+mn-ea"/>
                          <a:cs typeface="+mn-cs"/>
                        </a:rPr>
                        <a:t>A </a:t>
                      </a:r>
                      <a:r>
                        <a:rPr lang="en-AU" sz="2400" b="1" i="1" kern="1200" dirty="0">
                          <a:solidFill>
                            <a:schemeClr val="dk1"/>
                          </a:solidFill>
                          <a:effectLst/>
                          <a:latin typeface="+mn-lt"/>
                          <a:ea typeface="+mn-ea"/>
                          <a:cs typeface="+mn-cs"/>
                        </a:rPr>
                        <a:t>unit</a:t>
                      </a:r>
                      <a:r>
                        <a:rPr lang="en-AU" sz="2400" i="1" kern="1200" dirty="0">
                          <a:solidFill>
                            <a:schemeClr val="dk1"/>
                          </a:solidFill>
                          <a:effectLst/>
                          <a:latin typeface="+mn-lt"/>
                          <a:ea typeface="+mn-ea"/>
                          <a:cs typeface="+mn-cs"/>
                        </a:rPr>
                        <a:t> </a:t>
                      </a:r>
                      <a:r>
                        <a:rPr lang="en-AU" sz="2400" kern="1200" dirty="0">
                          <a:solidFill>
                            <a:schemeClr val="dk1"/>
                          </a:solidFill>
                          <a:effectLst/>
                          <a:latin typeface="+mn-lt"/>
                          <a:ea typeface="+mn-ea"/>
                          <a:cs typeface="+mn-cs"/>
                        </a:rPr>
                        <a:t>can be noted in the study of personality and environment. This </a:t>
                      </a:r>
                      <a:r>
                        <a:rPr lang="en-AU" sz="2400" b="1" i="1" kern="1200" dirty="0">
                          <a:solidFill>
                            <a:schemeClr val="dk1"/>
                          </a:solidFill>
                          <a:effectLst/>
                          <a:latin typeface="+mn-lt"/>
                          <a:ea typeface="+mn-ea"/>
                          <a:cs typeface="+mn-cs"/>
                        </a:rPr>
                        <a:t>unit</a:t>
                      </a:r>
                      <a:r>
                        <a:rPr lang="en-AU" sz="2400" kern="1200" dirty="0">
                          <a:solidFill>
                            <a:schemeClr val="dk1"/>
                          </a:solidFill>
                          <a:effectLst/>
                          <a:latin typeface="+mn-lt"/>
                          <a:ea typeface="+mn-ea"/>
                          <a:cs typeface="+mn-cs"/>
                        </a:rPr>
                        <a:t> …has been called </a:t>
                      </a:r>
                      <a:r>
                        <a:rPr lang="en-AU" sz="2400" i="1" kern="1200" dirty="0" err="1">
                          <a:solidFill>
                            <a:schemeClr val="dk1"/>
                          </a:solidFill>
                          <a:effectLst/>
                          <a:latin typeface="+mn-lt"/>
                          <a:ea typeface="+mn-ea"/>
                          <a:cs typeface="+mn-cs"/>
                        </a:rPr>
                        <a:t>perezhivanie</a:t>
                      </a:r>
                      <a:r>
                        <a:rPr lang="en-AU" sz="2400" kern="1200" dirty="0">
                          <a:solidFill>
                            <a:schemeClr val="dk1"/>
                          </a:solidFill>
                          <a:effectLst/>
                          <a:latin typeface="+mn-lt"/>
                          <a:ea typeface="+mn-ea"/>
                          <a:cs typeface="+mn-cs"/>
                        </a:rPr>
                        <a:t>. The child's </a:t>
                      </a:r>
                      <a:r>
                        <a:rPr lang="en-AU" sz="2400" i="1" kern="1200" dirty="0" err="1">
                          <a:solidFill>
                            <a:schemeClr val="dk1"/>
                          </a:solidFill>
                          <a:effectLst/>
                          <a:latin typeface="+mn-lt"/>
                          <a:ea typeface="+mn-ea"/>
                          <a:cs typeface="+mn-cs"/>
                        </a:rPr>
                        <a:t>perezhivanie</a:t>
                      </a:r>
                      <a:r>
                        <a:rPr lang="en-AU" sz="2400" kern="1200" dirty="0">
                          <a:solidFill>
                            <a:schemeClr val="dk1"/>
                          </a:solidFill>
                          <a:effectLst/>
                          <a:latin typeface="+mn-lt"/>
                          <a:ea typeface="+mn-ea"/>
                          <a:cs typeface="+mn-cs"/>
                        </a:rPr>
                        <a:t> is also this kind of very simple </a:t>
                      </a:r>
                      <a:r>
                        <a:rPr lang="en-AU" sz="2400" b="1" i="1" kern="1200" dirty="0">
                          <a:solidFill>
                            <a:schemeClr val="dk1"/>
                          </a:solidFill>
                          <a:effectLst/>
                          <a:latin typeface="+mn-lt"/>
                          <a:ea typeface="+mn-ea"/>
                          <a:cs typeface="+mn-cs"/>
                        </a:rPr>
                        <a:t>unit</a:t>
                      </a:r>
                      <a:r>
                        <a:rPr lang="en-AU" sz="2400" kern="1200" dirty="0">
                          <a:solidFill>
                            <a:schemeClr val="dk1"/>
                          </a:solidFill>
                          <a:effectLst/>
                          <a:latin typeface="+mn-lt"/>
                          <a:ea typeface="+mn-ea"/>
                          <a:cs typeface="+mn-cs"/>
                        </a:rPr>
                        <a:t> about which we must not say that in itself it represents the influence of the environment on the child or the individuality of the child himself; </a:t>
                      </a:r>
                      <a:r>
                        <a:rPr lang="en-AU" sz="2400" i="1" kern="1200" dirty="0" err="1">
                          <a:solidFill>
                            <a:schemeClr val="dk1"/>
                          </a:solidFill>
                          <a:effectLst/>
                          <a:latin typeface="+mn-lt"/>
                          <a:ea typeface="+mn-ea"/>
                          <a:cs typeface="+mn-cs"/>
                        </a:rPr>
                        <a:t>perezhivanie</a:t>
                      </a:r>
                      <a:r>
                        <a:rPr lang="en-AU" sz="2400" kern="1200" dirty="0">
                          <a:solidFill>
                            <a:schemeClr val="dk1"/>
                          </a:solidFill>
                          <a:effectLst/>
                          <a:latin typeface="+mn-lt"/>
                          <a:ea typeface="+mn-ea"/>
                          <a:cs typeface="+mn-cs"/>
                        </a:rPr>
                        <a:t> is the </a:t>
                      </a:r>
                      <a:r>
                        <a:rPr lang="en-AU" sz="2400" b="1" i="1" kern="1200" dirty="0">
                          <a:solidFill>
                            <a:schemeClr val="dk1"/>
                          </a:solidFill>
                          <a:effectLst/>
                          <a:latin typeface="+mn-lt"/>
                          <a:ea typeface="+mn-ea"/>
                          <a:cs typeface="+mn-cs"/>
                        </a:rPr>
                        <a:t>unit</a:t>
                      </a:r>
                      <a:r>
                        <a:rPr lang="en-AU" sz="2400" b="1" kern="1200" dirty="0">
                          <a:solidFill>
                            <a:schemeClr val="dk1"/>
                          </a:solidFill>
                          <a:effectLst/>
                          <a:latin typeface="+mn-lt"/>
                          <a:ea typeface="+mn-ea"/>
                          <a:cs typeface="+mn-cs"/>
                        </a:rPr>
                        <a:t> </a:t>
                      </a:r>
                      <a:r>
                        <a:rPr lang="en-AU" sz="2400" kern="1200" dirty="0">
                          <a:solidFill>
                            <a:schemeClr val="dk1"/>
                          </a:solidFill>
                          <a:effectLst/>
                          <a:latin typeface="+mn-lt"/>
                          <a:ea typeface="+mn-ea"/>
                          <a:cs typeface="+mn-cs"/>
                        </a:rPr>
                        <a:t>of the personality and the environment as it is represented in development. </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59692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143" y="267808"/>
            <a:ext cx="8509001" cy="4834785"/>
          </a:xfrm>
          <a:prstGeom prst="rect">
            <a:avLst/>
          </a:prstGeom>
        </p:spPr>
        <p:txBody>
          <a:bodyPr wrap="squar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Perezhivanie as a </a:t>
            </a:r>
            <a:r>
              <a:rPr kumimoji="0" lang="en-AU" sz="32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theortetical</a:t>
            </a:r>
            <a:r>
              <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concept:</a:t>
            </a:r>
          </a:p>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P2.1. – the prism </a:t>
            </a:r>
          </a:p>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P 2.2.Perezhivanie as a unit of the unity of the environmental and personal aspects</a:t>
            </a:r>
          </a:p>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Arrow Connector 4"/>
          <p:cNvCxnSpPr/>
          <p:nvPr/>
        </p:nvCxnSpPr>
        <p:spPr>
          <a:xfrm>
            <a:off x="3784600" y="1148039"/>
            <a:ext cx="1921934" cy="2889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17002" y="1168397"/>
            <a:ext cx="1857130" cy="7281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830026" y="1148039"/>
            <a:ext cx="4084773" cy="487506"/>
          </a:xfrm>
          <a:prstGeom prst="rect">
            <a:avLst/>
          </a:prstGeom>
        </p:spPr>
        <p:txBody>
          <a:bodyPr wrap="non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Social situation of development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5830026" y="1712792"/>
            <a:ext cx="5731056" cy="487506"/>
          </a:xfrm>
          <a:prstGeom prst="rect">
            <a:avLst/>
          </a:prstGeom>
        </p:spPr>
        <p:txBody>
          <a:bodyPr wrap="non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General genetic law of  cultural development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4" name="Straight Arrow Connector 13"/>
          <p:cNvCxnSpPr/>
          <p:nvPr/>
        </p:nvCxnSpPr>
        <p:spPr>
          <a:xfrm>
            <a:off x="3817002" y="1196318"/>
            <a:ext cx="1843704" cy="11877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830026" y="2272023"/>
            <a:ext cx="3095719" cy="487506"/>
          </a:xfrm>
          <a:prstGeom prst="rect">
            <a:avLst/>
          </a:prstGeom>
        </p:spPr>
        <p:txBody>
          <a:bodyPr wrap="non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Development as drama</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Down Arrow 3"/>
          <p:cNvSpPr/>
          <p:nvPr/>
        </p:nvSpPr>
        <p:spPr>
          <a:xfrm rot="17937545">
            <a:off x="7430880" y="3413911"/>
            <a:ext cx="336763" cy="2125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5213804" y="5249581"/>
            <a:ext cx="67935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SOCIAL SITUATION OF DEVELOPMENT</a:t>
            </a:r>
            <a:endParaRPr kumimoji="0" 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64221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815545" y="1905506"/>
            <a:ext cx="9687697"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[Psychology] … ought to always be capable of finding the particular prism through which the influence of the environment on the child is refracted, i.e. </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it ought to be able </a:t>
            </a:r>
            <a:r>
              <a:rPr kumimoji="0" lang="en-GB" sz="24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to find the relationship which exists between the child and its environment, the child's...</a:t>
            </a:r>
            <a:r>
              <a:rPr kumimoji="0" lang="en-GB" sz="24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perezhivanie</a:t>
            </a:r>
            <a:r>
              <a:rPr kumimoji="0" lang="en-GB"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 other words how a child becomes aware of, interprets, and emotionally relates to a certain event.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825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5068" y="2194099"/>
            <a:ext cx="2400925" cy="2452879"/>
          </a:xfrm>
          <a:prstGeom prst="rect">
            <a:avLst/>
          </a:prstGeom>
        </p:spPr>
      </p:pic>
      <p:pic>
        <p:nvPicPr>
          <p:cNvPr id="4" name="Picture 3"/>
          <p:cNvPicPr>
            <a:picLocks noChangeAspect="1"/>
          </p:cNvPicPr>
          <p:nvPr/>
        </p:nvPicPr>
        <p:blipFill>
          <a:blip r:embed="rId3"/>
          <a:stretch>
            <a:fillRect/>
          </a:stretch>
        </p:blipFill>
        <p:spPr>
          <a:xfrm>
            <a:off x="6528953" y="2194099"/>
            <a:ext cx="3110079" cy="2537636"/>
          </a:xfrm>
          <a:prstGeom prst="rect">
            <a:avLst/>
          </a:prstGeom>
        </p:spPr>
      </p:pic>
      <p:sp>
        <p:nvSpPr>
          <p:cNvPr id="5" name="Rectangle 4"/>
          <p:cNvSpPr/>
          <p:nvPr/>
        </p:nvSpPr>
        <p:spPr>
          <a:xfrm>
            <a:off x="4100660" y="522891"/>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What is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perezhivanie</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17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2471057" y="855507"/>
            <a:ext cx="222068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“Perezhivanie is</a:t>
            </a:r>
            <a:endParaRPr kumimoji="0" lang="en-US" sz="2400" b="0"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4822372" y="855507"/>
            <a:ext cx="60960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rPr>
              <a:t>“probably one of the most used and least understood constructs to appear in contemporary literature”</a:t>
            </a:r>
          </a:p>
        </p:txBody>
      </p:sp>
    </p:spTree>
    <p:extLst>
      <p:ext uri="{BB962C8B-B14F-4D97-AF65-F5344CB8AC3E}">
        <p14:creationId xmlns:p14="http://schemas.microsoft.com/office/powerpoint/2010/main" val="258655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161329" y="308185"/>
          <a:ext cx="10120722" cy="6291687"/>
        </p:xfrm>
        <a:graphic>
          <a:graphicData uri="http://schemas.openxmlformats.org/drawingml/2006/table">
            <a:tbl>
              <a:tblPr firstRow="1" bandRow="1">
                <a:tableStyleId>{5C22544A-7EE6-4342-B048-85BDC9FD1C3A}</a:tableStyleId>
              </a:tblPr>
              <a:tblGrid>
                <a:gridCol w="5060361">
                  <a:extLst>
                    <a:ext uri="{9D8B030D-6E8A-4147-A177-3AD203B41FA5}">
                      <a16:colId xmlns:a16="http://schemas.microsoft.com/office/drawing/2014/main" val="20000"/>
                    </a:ext>
                  </a:extLst>
                </a:gridCol>
                <a:gridCol w="5060361">
                  <a:extLst>
                    <a:ext uri="{9D8B030D-6E8A-4147-A177-3AD203B41FA5}">
                      <a16:colId xmlns:a16="http://schemas.microsoft.com/office/drawing/2014/main" val="20001"/>
                    </a:ext>
                  </a:extLst>
                </a:gridCol>
              </a:tblGrid>
              <a:tr h="713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Translation</a:t>
                      </a:r>
                      <a:endParaRPr lang="en-US" sz="2000" dirty="0">
                        <a:solidFill>
                          <a:schemeClr val="tx1"/>
                        </a:solidFill>
                      </a:endParaRPr>
                    </a:p>
                    <a:p>
                      <a:endParaRPr lang="en-US" dirty="0">
                        <a:solidFill>
                          <a:schemeClr val="tx1"/>
                        </a:solidFill>
                      </a:endParaRPr>
                    </a:p>
                  </a:txBody>
                  <a:tcPr>
                    <a:solidFill>
                      <a:schemeClr val="accent1">
                        <a:tint val="40000"/>
                      </a:schemeClr>
                    </a:solidFill>
                  </a:tcPr>
                </a:tc>
                <a:tc>
                  <a:txBody>
                    <a:bodyPr/>
                    <a:lstStyle/>
                    <a:p>
                      <a:r>
                        <a:rPr lang="en-AU" sz="2000" dirty="0">
                          <a:solidFill>
                            <a:schemeClr val="tx1"/>
                          </a:solidFill>
                        </a:rPr>
                        <a:t>Original</a:t>
                      </a:r>
                      <a:endParaRPr lang="en-US" sz="2000" dirty="0">
                        <a:solidFill>
                          <a:schemeClr val="tx1"/>
                        </a:solidFill>
                      </a:endParaRPr>
                    </a:p>
                  </a:txBody>
                  <a:tcPr>
                    <a:solidFill>
                      <a:schemeClr val="accent1">
                        <a:tint val="40000"/>
                      </a:schemeClr>
                    </a:solidFill>
                  </a:tcPr>
                </a:tc>
                <a:extLst>
                  <a:ext uri="{0D108BD9-81ED-4DB2-BD59-A6C34878D82A}">
                    <a16:rowId xmlns:a16="http://schemas.microsoft.com/office/drawing/2014/main" val="10000"/>
                  </a:ext>
                </a:extLst>
              </a:tr>
              <a:tr h="3893712">
                <a:tc>
                  <a:txBody>
                    <a:bodyPr/>
                    <a:lstStyle/>
                    <a:p>
                      <a:r>
                        <a:rPr lang="en-GB" sz="2400" kern="1200" dirty="0">
                          <a:solidFill>
                            <a:schemeClr val="dk1"/>
                          </a:solidFill>
                          <a:effectLst/>
                          <a:latin typeface="+mn-lt"/>
                          <a:ea typeface="+mn-ea"/>
                          <a:cs typeface="+mn-cs"/>
                        </a:rPr>
                        <a:t>In modern theory, </a:t>
                      </a:r>
                      <a:r>
                        <a:rPr lang="en-GB" sz="2400" kern="1200" dirty="0">
                          <a:solidFill>
                            <a:srgbClr val="FF0000"/>
                          </a:solidFill>
                          <a:effectLst/>
                          <a:latin typeface="+mn-lt"/>
                          <a:ea typeface="+mn-ea"/>
                          <a:cs typeface="+mn-cs"/>
                        </a:rPr>
                        <a:t>experience</a:t>
                      </a:r>
                      <a:r>
                        <a:rPr lang="en-GB" sz="2400" kern="1200" dirty="0">
                          <a:solidFill>
                            <a:schemeClr val="dk1"/>
                          </a:solidFill>
                          <a:effectLst/>
                          <a:latin typeface="+mn-lt"/>
                          <a:ea typeface="+mn-ea"/>
                          <a:cs typeface="+mn-cs"/>
                        </a:rPr>
                        <a:t> is introduced as a </a:t>
                      </a:r>
                      <a:r>
                        <a:rPr lang="en-GB" sz="2400" i="0" kern="1200" dirty="0">
                          <a:solidFill>
                            <a:srgbClr val="FF0000"/>
                          </a:solidFill>
                          <a:effectLst/>
                          <a:latin typeface="+mn-lt"/>
                          <a:ea typeface="+mn-ea"/>
                          <a:cs typeface="+mn-cs"/>
                        </a:rPr>
                        <a:t>unity</a:t>
                      </a:r>
                      <a:r>
                        <a:rPr lang="en-GB" sz="2400" i="1" kern="1200" dirty="0">
                          <a:solidFill>
                            <a:schemeClr val="dk1"/>
                          </a:solidFill>
                          <a:effectLst/>
                          <a:latin typeface="+mn-lt"/>
                          <a:ea typeface="+mn-ea"/>
                          <a:cs typeface="+mn-cs"/>
                        </a:rPr>
                        <a:t> </a:t>
                      </a:r>
                      <a:r>
                        <a:rPr lang="en-GB" sz="2400" kern="1200" dirty="0">
                          <a:solidFill>
                            <a:schemeClr val="dk1"/>
                          </a:solidFill>
                          <a:effectLst/>
                          <a:latin typeface="+mn-lt"/>
                          <a:ea typeface="+mn-ea"/>
                          <a:cs typeface="+mn-cs"/>
                        </a:rPr>
                        <a:t>of consciousness, that is, a </a:t>
                      </a:r>
                      <a:r>
                        <a:rPr lang="en-GB" sz="2400" kern="1200" dirty="0">
                          <a:solidFill>
                            <a:srgbClr val="FF0000"/>
                          </a:solidFill>
                          <a:effectLst/>
                          <a:latin typeface="+mn-lt"/>
                          <a:ea typeface="+mn-ea"/>
                          <a:cs typeface="+mn-cs"/>
                        </a:rPr>
                        <a:t>unity</a:t>
                      </a:r>
                      <a:r>
                        <a:rPr lang="en-GB" sz="2400" kern="1200" dirty="0">
                          <a:solidFill>
                            <a:schemeClr val="dk1"/>
                          </a:solidFill>
                          <a:effectLst/>
                          <a:latin typeface="+mn-lt"/>
                          <a:ea typeface="+mn-ea"/>
                          <a:cs typeface="+mn-cs"/>
                        </a:rPr>
                        <a:t> in which the basic properties of consciousness are given as such, while in attention and in thinking, the connection of consciousness is not given. </a:t>
                      </a:r>
                    </a:p>
                    <a:p>
                      <a:endParaRPr lang="en-GB" sz="2400" kern="1200" dirty="0">
                        <a:solidFill>
                          <a:schemeClr val="dk1"/>
                        </a:solidFill>
                        <a:effectLst/>
                        <a:latin typeface="+mn-lt"/>
                        <a:ea typeface="+mn-ea"/>
                        <a:cs typeface="+mn-cs"/>
                      </a:endParaRPr>
                    </a:p>
                    <a:p>
                      <a:r>
                        <a:rPr lang="en-GB" sz="2400" kern="1200" dirty="0">
                          <a:solidFill>
                            <a:schemeClr val="dk1"/>
                          </a:solidFill>
                          <a:effectLst/>
                          <a:latin typeface="+mn-lt"/>
                          <a:ea typeface="+mn-ea"/>
                          <a:cs typeface="+mn-cs"/>
                        </a:rPr>
                        <a:t>…experience is the </a:t>
                      </a:r>
                      <a:r>
                        <a:rPr lang="en-GB" sz="2400" i="0" kern="1200" dirty="0">
                          <a:solidFill>
                            <a:srgbClr val="FF0000"/>
                          </a:solidFill>
                          <a:effectLst/>
                          <a:latin typeface="+mn-lt"/>
                          <a:ea typeface="+mn-ea"/>
                          <a:cs typeface="+mn-cs"/>
                        </a:rPr>
                        <a:t>actual dynamics of the unity of consciousness</a:t>
                      </a:r>
                      <a:r>
                        <a:rPr lang="en-GB" sz="2400" kern="1200" dirty="0">
                          <a:solidFill>
                            <a:srgbClr val="FF0000"/>
                          </a:solidFill>
                          <a:effectLst/>
                          <a:latin typeface="+mn-lt"/>
                          <a:ea typeface="+mn-ea"/>
                          <a:cs typeface="+mn-cs"/>
                        </a:rPr>
                        <a:t>,  </a:t>
                      </a:r>
                      <a:r>
                        <a:rPr lang="en-GB" sz="2400" kern="1200" dirty="0">
                          <a:solidFill>
                            <a:schemeClr val="dk1"/>
                          </a:solidFill>
                          <a:effectLst/>
                          <a:latin typeface="+mn-lt"/>
                          <a:ea typeface="+mn-ea"/>
                          <a:cs typeface="+mn-cs"/>
                        </a:rPr>
                        <a:t>that  is,  the whole which comprises consciousness</a:t>
                      </a:r>
                    </a:p>
                    <a:p>
                      <a:endParaRPr lang="en-GB" sz="2400" kern="1200" dirty="0">
                        <a:solidFill>
                          <a:schemeClr val="dk1"/>
                        </a:solidFill>
                        <a:effectLst/>
                        <a:latin typeface="+mn-lt"/>
                        <a:ea typeface="+mn-ea"/>
                        <a:cs typeface="+mn-cs"/>
                      </a:endParaRPr>
                    </a:p>
                    <a:p>
                      <a:r>
                        <a:rPr lang="en-GB" sz="2400" kern="1200" dirty="0">
                          <a:solidFill>
                            <a:schemeClr val="dk1"/>
                          </a:solidFill>
                          <a:effectLst/>
                          <a:latin typeface="+mn-lt"/>
                          <a:ea typeface="+mn-ea"/>
                          <a:cs typeface="+mn-cs"/>
                        </a:rPr>
                        <a:t>Vygotsky, 1998, p. 294</a:t>
                      </a:r>
                      <a:endParaRPr lang="en-GB" sz="2400" i="1" kern="1200" dirty="0">
                        <a:solidFill>
                          <a:schemeClr val="dk1"/>
                        </a:solidFill>
                        <a:effectLst/>
                        <a:latin typeface="+mn-lt"/>
                        <a:ea typeface="+mn-ea"/>
                        <a:cs typeface="+mn-cs"/>
                      </a:endParaRPr>
                    </a:p>
                    <a:p>
                      <a:endParaRPr lang="en-US" sz="2000" dirty="0"/>
                    </a:p>
                  </a:txBody>
                  <a:tcPr>
                    <a:solidFill>
                      <a:schemeClr val="accent1">
                        <a:tint val="40000"/>
                      </a:schemeClr>
                    </a:solidFill>
                  </a:tcPr>
                </a:tc>
                <a:tc>
                  <a:txBody>
                    <a:bodyPr/>
                    <a:lstStyle/>
                    <a:p>
                      <a:r>
                        <a:rPr lang="en-GB" sz="2400" kern="1200" dirty="0">
                          <a:solidFill>
                            <a:schemeClr val="dk1"/>
                          </a:solidFill>
                          <a:effectLst/>
                          <a:latin typeface="+mn-lt"/>
                          <a:ea typeface="+mn-ea"/>
                          <a:cs typeface="+mn-cs"/>
                        </a:rPr>
                        <a:t>In modern theory, </a:t>
                      </a:r>
                      <a:r>
                        <a:rPr lang="en-GB" sz="2400" kern="1200" dirty="0" err="1">
                          <a:solidFill>
                            <a:srgbClr val="FF0000"/>
                          </a:solidFill>
                          <a:effectLst/>
                          <a:latin typeface="+mn-lt"/>
                          <a:ea typeface="+mn-ea"/>
                          <a:cs typeface="+mn-cs"/>
                        </a:rPr>
                        <a:t>perezhivanie</a:t>
                      </a:r>
                      <a:r>
                        <a:rPr lang="en-GB" sz="2400" kern="1200" dirty="0">
                          <a:solidFill>
                            <a:schemeClr val="dk1"/>
                          </a:solidFill>
                          <a:effectLst/>
                          <a:latin typeface="+mn-lt"/>
                          <a:ea typeface="+mn-ea"/>
                          <a:cs typeface="+mn-cs"/>
                        </a:rPr>
                        <a:t> is introduced as a </a:t>
                      </a:r>
                      <a:r>
                        <a:rPr lang="en-GB" sz="2400" i="0" kern="1200" dirty="0">
                          <a:solidFill>
                            <a:srgbClr val="FF0000"/>
                          </a:solidFill>
                          <a:effectLst/>
                          <a:latin typeface="+mn-lt"/>
                          <a:ea typeface="+mn-ea"/>
                          <a:cs typeface="+mn-cs"/>
                        </a:rPr>
                        <a:t>unit</a:t>
                      </a:r>
                      <a:r>
                        <a:rPr lang="en-GB" sz="2400" i="1" kern="1200" dirty="0">
                          <a:solidFill>
                            <a:schemeClr val="dk1"/>
                          </a:solidFill>
                          <a:effectLst/>
                          <a:latin typeface="+mn-lt"/>
                          <a:ea typeface="+mn-ea"/>
                          <a:cs typeface="+mn-cs"/>
                        </a:rPr>
                        <a:t> </a:t>
                      </a:r>
                      <a:r>
                        <a:rPr lang="en-GB" sz="2400" kern="1200" dirty="0">
                          <a:solidFill>
                            <a:schemeClr val="dk1"/>
                          </a:solidFill>
                          <a:effectLst/>
                          <a:latin typeface="+mn-lt"/>
                          <a:ea typeface="+mn-ea"/>
                          <a:cs typeface="+mn-cs"/>
                        </a:rPr>
                        <a:t>of consciousness, that is, a </a:t>
                      </a:r>
                      <a:r>
                        <a:rPr lang="en-GB" sz="2400" kern="1200" dirty="0">
                          <a:solidFill>
                            <a:srgbClr val="FF0000"/>
                          </a:solidFill>
                          <a:effectLst/>
                          <a:latin typeface="+mn-lt"/>
                          <a:ea typeface="+mn-ea"/>
                          <a:cs typeface="+mn-cs"/>
                        </a:rPr>
                        <a:t>unit</a:t>
                      </a:r>
                      <a:r>
                        <a:rPr lang="en-GB" sz="2400" kern="1200" dirty="0">
                          <a:solidFill>
                            <a:schemeClr val="dk1"/>
                          </a:solidFill>
                          <a:effectLst/>
                          <a:latin typeface="+mn-lt"/>
                          <a:ea typeface="+mn-ea"/>
                          <a:cs typeface="+mn-cs"/>
                        </a:rPr>
                        <a:t> in which the basic properties of consciousness are given as such, while in attention and in thinking, the connection of consciousness is not given. </a:t>
                      </a:r>
                    </a:p>
                    <a:p>
                      <a:endParaRPr lang="en-GB" sz="2400" kern="1200" dirty="0">
                        <a:solidFill>
                          <a:schemeClr val="dk1"/>
                        </a:solidFill>
                        <a:effectLst/>
                        <a:latin typeface="+mn-lt"/>
                        <a:ea typeface="+mn-ea"/>
                        <a:cs typeface="+mn-cs"/>
                      </a:endParaRPr>
                    </a:p>
                    <a:p>
                      <a:r>
                        <a:rPr lang="en-GB" sz="2400" kern="1200" dirty="0" err="1">
                          <a:solidFill>
                            <a:srgbClr val="FF0000"/>
                          </a:solidFill>
                          <a:effectLst/>
                          <a:latin typeface="+mn-lt"/>
                          <a:ea typeface="+mn-ea"/>
                          <a:cs typeface="+mn-cs"/>
                        </a:rPr>
                        <a:t>Perezhivanie</a:t>
                      </a:r>
                      <a:r>
                        <a:rPr lang="en-GB" sz="2400" kern="1200" baseline="0" dirty="0">
                          <a:solidFill>
                            <a:schemeClr val="dk1"/>
                          </a:solidFill>
                          <a:effectLst/>
                          <a:latin typeface="+mn-lt"/>
                          <a:ea typeface="+mn-ea"/>
                          <a:cs typeface="+mn-cs"/>
                        </a:rPr>
                        <a:t> is a</a:t>
                      </a:r>
                      <a:r>
                        <a:rPr lang="en-GB" sz="2400" kern="1200" dirty="0">
                          <a:solidFill>
                            <a:schemeClr val="dk1"/>
                          </a:solidFill>
                          <a:effectLst/>
                          <a:latin typeface="+mn-lt"/>
                          <a:ea typeface="+mn-ea"/>
                          <a:cs typeface="+mn-cs"/>
                        </a:rPr>
                        <a:t> </a:t>
                      </a:r>
                      <a:r>
                        <a:rPr lang="en-GB" sz="2400" kern="1200" dirty="0">
                          <a:solidFill>
                            <a:srgbClr val="FF0000"/>
                          </a:solidFill>
                          <a:effectLst/>
                          <a:latin typeface="+mn-lt"/>
                          <a:ea typeface="+mn-ea"/>
                          <a:cs typeface="+mn-cs"/>
                        </a:rPr>
                        <a:t>dynamic unit of</a:t>
                      </a:r>
                      <a:r>
                        <a:rPr lang="en-GB" sz="2400" kern="1200" baseline="0" dirty="0">
                          <a:solidFill>
                            <a:srgbClr val="FF0000"/>
                          </a:solidFill>
                          <a:effectLst/>
                          <a:latin typeface="+mn-lt"/>
                          <a:ea typeface="+mn-ea"/>
                          <a:cs typeface="+mn-cs"/>
                        </a:rPr>
                        <a:t> </a:t>
                      </a:r>
                      <a:r>
                        <a:rPr lang="en-GB" sz="2400" kern="1200" dirty="0">
                          <a:solidFill>
                            <a:srgbClr val="FF0000"/>
                          </a:solidFill>
                          <a:effectLst/>
                          <a:latin typeface="+mn-lt"/>
                          <a:ea typeface="+mn-ea"/>
                          <a:cs typeface="+mn-cs"/>
                        </a:rPr>
                        <a:t>consciousness</a:t>
                      </a:r>
                      <a:r>
                        <a:rPr lang="en-GB" sz="2400" kern="1200" dirty="0">
                          <a:solidFill>
                            <a:schemeClr val="dk1"/>
                          </a:solidFill>
                          <a:effectLst/>
                          <a:latin typeface="+mn-lt"/>
                          <a:ea typeface="+mn-ea"/>
                          <a:cs typeface="+mn-cs"/>
                        </a:rPr>
                        <a:t>,</a:t>
                      </a:r>
                      <a:r>
                        <a:rPr lang="en-GB" sz="2400" kern="1200" baseline="0" dirty="0">
                          <a:solidFill>
                            <a:schemeClr val="dk1"/>
                          </a:solidFill>
                          <a:effectLst/>
                          <a:latin typeface="+mn-lt"/>
                          <a:ea typeface="+mn-ea"/>
                          <a:cs typeface="+mn-cs"/>
                        </a:rPr>
                        <a:t> </a:t>
                      </a:r>
                      <a:r>
                        <a:rPr lang="en-GB" sz="2400" kern="1200" dirty="0">
                          <a:solidFill>
                            <a:schemeClr val="dk1"/>
                          </a:solidFill>
                          <a:effectLst/>
                          <a:latin typeface="+mn-lt"/>
                          <a:ea typeface="+mn-ea"/>
                          <a:cs typeface="+mn-cs"/>
                        </a:rPr>
                        <a:t>the consciousness consists of (</a:t>
                      </a:r>
                      <a:r>
                        <a:rPr lang="ru-RU" sz="2400" kern="1200" dirty="0">
                          <a:solidFill>
                            <a:schemeClr val="dk1"/>
                          </a:solidFill>
                          <a:effectLst/>
                          <a:latin typeface="+mn-lt"/>
                          <a:ea typeface="+mn-ea"/>
                          <a:cs typeface="+mn-cs"/>
                        </a:rPr>
                        <a:t>складывается из</a:t>
                      </a:r>
                      <a:r>
                        <a:rPr lang="en-GB" sz="2400" kern="1200" dirty="0">
                          <a:solidFill>
                            <a:schemeClr val="dk1"/>
                          </a:solidFill>
                          <a:effectLst/>
                          <a:latin typeface="+mn-lt"/>
                          <a:ea typeface="+mn-ea"/>
                          <a:cs typeface="+mn-cs"/>
                        </a:rPr>
                        <a:t>) </a:t>
                      </a:r>
                      <a:r>
                        <a:rPr lang="en-GB" sz="2400" kern="1200" dirty="0" err="1">
                          <a:solidFill>
                            <a:srgbClr val="FF0000"/>
                          </a:solidFill>
                          <a:effectLst/>
                          <a:latin typeface="+mn-lt"/>
                          <a:ea typeface="+mn-ea"/>
                          <a:cs typeface="+mn-cs"/>
                        </a:rPr>
                        <a:t>perezhivanie</a:t>
                      </a:r>
                      <a:r>
                        <a:rPr lang="en-GB" sz="2400" kern="1200" dirty="0">
                          <a:solidFill>
                            <a:srgbClr val="FF0000"/>
                          </a:solidFill>
                          <a:effectLst/>
                          <a:latin typeface="+mn-lt"/>
                          <a:ea typeface="+mn-ea"/>
                          <a:cs typeface="+mn-cs"/>
                        </a:rPr>
                        <a:t> </a:t>
                      </a:r>
                      <a:r>
                        <a:rPr lang="en-GB" sz="2400" kern="1200" dirty="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24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effectLst/>
                          <a:latin typeface="+mn-lt"/>
                          <a:ea typeface="+mn-ea"/>
                          <a:cs typeface="+mn-cs"/>
                        </a:rPr>
                        <a:t>Vygotsky, 1984, p.382</a:t>
                      </a:r>
                    </a:p>
                    <a:p>
                      <a:endParaRPr lang="en-US" sz="2400" dirty="0"/>
                    </a:p>
                  </a:txBody>
                  <a:tcPr>
                    <a:solidFill>
                      <a:schemeClr val="accent1">
                        <a:tint val="40000"/>
                      </a:schemeClr>
                    </a:solid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656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143" y="267808"/>
            <a:ext cx="10234724" cy="5361724"/>
          </a:xfrm>
          <a:prstGeom prst="rect">
            <a:avLst/>
          </a:prstGeom>
        </p:spPr>
        <p:txBody>
          <a:bodyPr wrap="squar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Perezhivanie as a </a:t>
            </a:r>
            <a:r>
              <a:rPr kumimoji="0" lang="en-AU" sz="32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theortetical</a:t>
            </a:r>
            <a:r>
              <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concept:</a:t>
            </a:r>
          </a:p>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P2.1. – the prism </a:t>
            </a:r>
          </a:p>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P 2.2.Perezhivanie as a unit of the unity of the environmental and personal</a:t>
            </a:r>
          </a:p>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P2.3. - Perezhivanie as a </a:t>
            </a:r>
            <a:r>
              <a:rPr kumimoji="0" lang="en-AU" sz="3200" b="0" i="0" u="none" strike="sng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unity</a:t>
            </a:r>
            <a:r>
              <a:rPr kumimoji="0" lang="en-A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dynamic unit of consciousness</a:t>
            </a:r>
            <a:endParaRPr kumimoji="0" lang="en-US"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Arrow Connector 4"/>
          <p:cNvCxnSpPr/>
          <p:nvPr/>
        </p:nvCxnSpPr>
        <p:spPr>
          <a:xfrm>
            <a:off x="3784600" y="1148039"/>
            <a:ext cx="1921934" cy="2889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17002" y="1168397"/>
            <a:ext cx="1857130" cy="7281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830026" y="1148039"/>
            <a:ext cx="4084773" cy="487506"/>
          </a:xfrm>
          <a:prstGeom prst="rect">
            <a:avLst/>
          </a:prstGeom>
        </p:spPr>
        <p:txBody>
          <a:bodyPr wrap="non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Social situation of development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5830026" y="1712792"/>
            <a:ext cx="5731056" cy="487506"/>
          </a:xfrm>
          <a:prstGeom prst="rect">
            <a:avLst/>
          </a:prstGeom>
        </p:spPr>
        <p:txBody>
          <a:bodyPr wrap="non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General genetic law of  cultural development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4" name="Straight Arrow Connector 13"/>
          <p:cNvCxnSpPr/>
          <p:nvPr/>
        </p:nvCxnSpPr>
        <p:spPr>
          <a:xfrm>
            <a:off x="3817002" y="1196318"/>
            <a:ext cx="1843704" cy="11877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830026" y="2272023"/>
            <a:ext cx="3095719" cy="487506"/>
          </a:xfrm>
          <a:prstGeom prst="rect">
            <a:avLst/>
          </a:prstGeom>
        </p:spPr>
        <p:txBody>
          <a:bodyPr wrap="non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Development as drama</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9874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5158273" y="681134"/>
            <a:ext cx="4963886" cy="69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Perezhivanie as a phenomenon (P1)</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ight Arrow 3"/>
          <p:cNvSpPr/>
          <p:nvPr/>
        </p:nvSpPr>
        <p:spPr>
          <a:xfrm>
            <a:off x="783772" y="2038738"/>
            <a:ext cx="3023118" cy="1320281"/>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Phenomenological level of analysis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ight Arrow 5"/>
          <p:cNvSpPr/>
          <p:nvPr/>
        </p:nvSpPr>
        <p:spPr>
          <a:xfrm>
            <a:off x="522515" y="3973286"/>
            <a:ext cx="3819332" cy="140581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Conceptual level of analysis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5246137" y="2130835"/>
            <a:ext cx="2147596" cy="69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Process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8832980" y="2220686"/>
            <a:ext cx="2520820" cy="69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Content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Straight Arrow Connector 8"/>
          <p:cNvCxnSpPr/>
          <p:nvPr/>
        </p:nvCxnSpPr>
        <p:spPr>
          <a:xfrm flipH="1">
            <a:off x="6174298" y="1341187"/>
            <a:ext cx="1168894" cy="753535"/>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496300" y="1353524"/>
            <a:ext cx="673360" cy="867162"/>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4" name="Flowchart: Process 13"/>
          <p:cNvSpPr/>
          <p:nvPr/>
        </p:nvSpPr>
        <p:spPr>
          <a:xfrm>
            <a:off x="4579775" y="4335625"/>
            <a:ext cx="1785257" cy="68113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Refracting prism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lowchart: Process 15"/>
          <p:cNvSpPr/>
          <p:nvPr/>
        </p:nvSpPr>
        <p:spPr>
          <a:xfrm>
            <a:off x="6680718" y="4335624"/>
            <a:ext cx="2038739" cy="169195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Unit of individual and environmental</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lowchart: Process 16"/>
          <p:cNvSpPr/>
          <p:nvPr/>
        </p:nvSpPr>
        <p:spPr>
          <a:xfrm>
            <a:off x="9169661" y="4335625"/>
            <a:ext cx="2184140" cy="149600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Unit of consciousness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Arrow Connector 17"/>
          <p:cNvCxnSpPr/>
          <p:nvPr/>
        </p:nvCxnSpPr>
        <p:spPr>
          <a:xfrm flipH="1">
            <a:off x="5472403" y="3126444"/>
            <a:ext cx="821095" cy="932372"/>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912429" y="3146955"/>
            <a:ext cx="673360" cy="867162"/>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925051" y="3230311"/>
            <a:ext cx="673360" cy="867162"/>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8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FB5A39-5DD5-4E89-A363-CEE1C842B664}"/>
              </a:ext>
            </a:extLst>
          </p:cNvPr>
          <p:cNvSpPr>
            <a:spLocks noGrp="1"/>
          </p:cNvSpPr>
          <p:nvPr>
            <p:ph type="sldNum" sz="quarter" idx="12"/>
          </p:nvPr>
        </p:nvSpPr>
        <p:spPr/>
        <p:txBody>
          <a:bodyPr/>
          <a:lstStyle/>
          <a:p>
            <a:fld id="{4EBC37B4-1C08-49EB-8D20-412758370311}" type="slidenum">
              <a:rPr lang="en-AU" smtClean="0"/>
              <a:t>53</a:t>
            </a:fld>
            <a:endParaRPr lang="en-AU"/>
          </a:p>
        </p:txBody>
      </p:sp>
      <p:graphicFrame>
        <p:nvGraphicFramePr>
          <p:cNvPr id="11" name="Table 10">
            <a:extLst>
              <a:ext uri="{FF2B5EF4-FFF2-40B4-BE49-F238E27FC236}">
                <a16:creationId xmlns:a16="http://schemas.microsoft.com/office/drawing/2014/main" id="{932D11F6-60FA-494E-BE3D-367EF958CD86}"/>
              </a:ext>
            </a:extLst>
          </p:cNvPr>
          <p:cNvGraphicFramePr>
            <a:graphicFrameLocks noGrp="1"/>
          </p:cNvGraphicFramePr>
          <p:nvPr>
            <p:extLst>
              <p:ext uri="{D42A27DB-BD31-4B8C-83A1-F6EECF244321}">
                <p14:modId xmlns:p14="http://schemas.microsoft.com/office/powerpoint/2010/main" val="749056341"/>
              </p:ext>
            </p:extLst>
          </p:nvPr>
        </p:nvGraphicFramePr>
        <p:xfrm>
          <a:off x="531446" y="572869"/>
          <a:ext cx="10337182" cy="5431927"/>
        </p:xfrm>
        <a:graphic>
          <a:graphicData uri="http://schemas.openxmlformats.org/drawingml/2006/table">
            <a:tbl>
              <a:tblPr firstRow="1" firstCol="1" bandRow="1">
                <a:tableStyleId>{5C22544A-7EE6-4342-B048-85BDC9FD1C3A}</a:tableStyleId>
              </a:tblPr>
              <a:tblGrid>
                <a:gridCol w="3002999">
                  <a:extLst>
                    <a:ext uri="{9D8B030D-6E8A-4147-A177-3AD203B41FA5}">
                      <a16:colId xmlns:a16="http://schemas.microsoft.com/office/drawing/2014/main" val="2883146398"/>
                    </a:ext>
                  </a:extLst>
                </a:gridCol>
                <a:gridCol w="7334183">
                  <a:extLst>
                    <a:ext uri="{9D8B030D-6E8A-4147-A177-3AD203B41FA5}">
                      <a16:colId xmlns:a16="http://schemas.microsoft.com/office/drawing/2014/main" val="1748578281"/>
                    </a:ext>
                  </a:extLst>
                </a:gridCol>
              </a:tblGrid>
              <a:tr h="936829">
                <a:tc>
                  <a:txBody>
                    <a:bodyPr/>
                    <a:lstStyle/>
                    <a:p>
                      <a:pPr algn="l">
                        <a:spcBef>
                          <a:spcPts val="200"/>
                        </a:spcBef>
                        <a:spcAft>
                          <a:spcPts val="200"/>
                        </a:spcAft>
                      </a:pPr>
                      <a:r>
                        <a:rPr lang="en-US" sz="2400" dirty="0">
                          <a:effectLst/>
                        </a:rPr>
                        <a:t>Academia.edu</a:t>
                      </a:r>
                      <a:endParaRPr lang="en-US" sz="2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200"/>
                        </a:spcBef>
                        <a:spcAft>
                          <a:spcPts val="200"/>
                        </a:spcAft>
                      </a:pPr>
                      <a:r>
                        <a:rPr lang="en-US" sz="2400" u="sng" dirty="0">
                          <a:effectLst/>
                          <a:hlinkClick r:id="rId2"/>
                        </a:rPr>
                        <a:t>https://monash.academia.edu/NikolaiVeresov</a:t>
                      </a:r>
                      <a:endParaRPr lang="en-US" sz="2400" dirty="0">
                        <a:effectLst/>
                      </a:endParaRPr>
                    </a:p>
                    <a:p>
                      <a:pPr algn="l">
                        <a:spcBef>
                          <a:spcPts val="200"/>
                        </a:spcBef>
                        <a:spcAft>
                          <a:spcPts val="200"/>
                        </a:spcAft>
                      </a:pPr>
                      <a:r>
                        <a:rPr lang="en-US" sz="2400" dirty="0">
                          <a:effectLst/>
                        </a:rPr>
                        <a:t> </a:t>
                      </a:r>
                      <a:endParaRPr lang="en-US" sz="2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5018657"/>
                  </a:ext>
                </a:extLst>
              </a:tr>
              <a:tr h="936829">
                <a:tc>
                  <a:txBody>
                    <a:bodyPr/>
                    <a:lstStyle/>
                    <a:p>
                      <a:pPr algn="l">
                        <a:spcBef>
                          <a:spcPts val="200"/>
                        </a:spcBef>
                        <a:spcAft>
                          <a:spcPts val="200"/>
                        </a:spcAft>
                      </a:pPr>
                      <a:r>
                        <a:rPr lang="en-US" sz="2400" dirty="0">
                          <a:effectLst/>
                        </a:rPr>
                        <a:t>Google scholar</a:t>
                      </a:r>
                      <a:endParaRPr lang="en-US" sz="2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200"/>
                        </a:spcBef>
                        <a:spcAft>
                          <a:spcPts val="200"/>
                        </a:spcAft>
                      </a:pPr>
                      <a:r>
                        <a:rPr lang="en-US" sz="2400" u="sng" dirty="0">
                          <a:effectLst/>
                          <a:hlinkClick r:id="rId3"/>
                        </a:rPr>
                        <a:t>https://scholar.google.com.au/citations?user=Cr0Si9oAAAAJ&amp;hl=en</a:t>
                      </a:r>
                      <a:endParaRPr lang="en-US" sz="2400" dirty="0">
                        <a:effectLst/>
                      </a:endParaRPr>
                    </a:p>
                    <a:p>
                      <a:pPr algn="l">
                        <a:spcBef>
                          <a:spcPts val="200"/>
                        </a:spcBef>
                        <a:spcAft>
                          <a:spcPts val="200"/>
                        </a:spcAft>
                      </a:pPr>
                      <a:r>
                        <a:rPr lang="en-US" sz="2400" dirty="0">
                          <a:effectLst/>
                        </a:rPr>
                        <a:t> </a:t>
                      </a:r>
                      <a:endParaRPr lang="en-US" sz="2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6407224"/>
                  </a:ext>
                </a:extLst>
              </a:tr>
              <a:tr h="936829">
                <a:tc>
                  <a:txBody>
                    <a:bodyPr/>
                    <a:lstStyle/>
                    <a:p>
                      <a:pPr algn="l">
                        <a:spcBef>
                          <a:spcPts val="200"/>
                        </a:spcBef>
                        <a:spcAft>
                          <a:spcPts val="200"/>
                        </a:spcAft>
                      </a:pPr>
                      <a:r>
                        <a:rPr lang="en-US" sz="2400" dirty="0">
                          <a:effectLst/>
                        </a:rPr>
                        <a:t>Research gate</a:t>
                      </a:r>
                      <a:endParaRPr lang="en-US" sz="2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200"/>
                        </a:spcBef>
                        <a:spcAft>
                          <a:spcPts val="200"/>
                        </a:spcAft>
                      </a:pPr>
                      <a:r>
                        <a:rPr lang="en-US" sz="2400" u="sng">
                          <a:effectLst/>
                          <a:hlinkClick r:id="rId4"/>
                        </a:rPr>
                        <a:t>https://www.researchgate.net/profile/Nikolai_Veresov</a:t>
                      </a:r>
                      <a:endParaRPr lang="en-US" sz="2400">
                        <a:effectLst/>
                      </a:endParaRPr>
                    </a:p>
                    <a:p>
                      <a:pPr algn="l">
                        <a:spcBef>
                          <a:spcPts val="200"/>
                        </a:spcBef>
                        <a:spcAft>
                          <a:spcPts val="200"/>
                        </a:spcAft>
                      </a:pPr>
                      <a:r>
                        <a:rPr lang="en-US" sz="2400">
                          <a:effectLst/>
                        </a:rPr>
                        <a:t> </a:t>
                      </a:r>
                      <a:endParaRPr lang="en-US" sz="2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272172"/>
                  </a:ext>
                </a:extLst>
              </a:tr>
              <a:tr h="912528">
                <a:tc>
                  <a:txBody>
                    <a:bodyPr/>
                    <a:lstStyle/>
                    <a:p>
                      <a:pPr algn="l">
                        <a:spcBef>
                          <a:spcPts val="200"/>
                        </a:spcBef>
                        <a:spcAft>
                          <a:spcPts val="200"/>
                        </a:spcAft>
                      </a:pPr>
                      <a:r>
                        <a:rPr lang="en-US" sz="2400" dirty="0">
                          <a:effectLst/>
                        </a:rPr>
                        <a:t>Personal site</a:t>
                      </a:r>
                      <a:endParaRPr lang="en-US" sz="2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200"/>
                        </a:spcBef>
                        <a:spcAft>
                          <a:spcPts val="200"/>
                        </a:spcAft>
                      </a:pPr>
                      <a:r>
                        <a:rPr lang="en-US" sz="2400" u="sng" dirty="0">
                          <a:effectLst/>
                          <a:hlinkClick r:id="rId5"/>
                        </a:rPr>
                        <a:t>http://www.nikveresov.net/417072700</a:t>
                      </a:r>
                      <a:endParaRPr lang="en-US" sz="2400" dirty="0">
                        <a:effectLst/>
                      </a:endParaRPr>
                    </a:p>
                    <a:p>
                      <a:pPr algn="l">
                        <a:spcBef>
                          <a:spcPts val="200"/>
                        </a:spcBef>
                        <a:spcAft>
                          <a:spcPts val="200"/>
                        </a:spcAft>
                      </a:pPr>
                      <a:r>
                        <a:rPr lang="en-US" sz="2400" dirty="0">
                          <a:effectLst/>
                        </a:rPr>
                        <a:t> </a:t>
                      </a:r>
                      <a:endParaRPr lang="en-US" sz="2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1518126"/>
                  </a:ext>
                </a:extLst>
              </a:tr>
              <a:tr h="1497661">
                <a:tc>
                  <a:txBody>
                    <a:bodyPr/>
                    <a:lstStyle/>
                    <a:p>
                      <a:pPr algn="l">
                        <a:spcBef>
                          <a:spcPts val="200"/>
                        </a:spcBef>
                        <a:spcAft>
                          <a:spcPts val="200"/>
                        </a:spcAft>
                      </a:pPr>
                      <a:r>
                        <a:rPr lang="en-US" sz="2400" dirty="0">
                          <a:effectLst/>
                        </a:rPr>
                        <a:t>Monash research profile</a:t>
                      </a:r>
                      <a:endParaRPr lang="en-US" sz="2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200"/>
                        </a:spcBef>
                        <a:spcAft>
                          <a:spcPts val="200"/>
                        </a:spcAft>
                      </a:pPr>
                      <a:r>
                        <a:rPr lang="en-US" sz="2400" u="sng" dirty="0">
                          <a:effectLst/>
                          <a:hlinkClick r:id="rId6"/>
                        </a:rPr>
                        <a:t>http://monash.edu/research/explore/en/persons/nikolay-veresov(62b49fd9-59a7-43ae-8100-e2f001857866).html</a:t>
                      </a:r>
                      <a:endParaRPr lang="en-US" sz="2400" dirty="0">
                        <a:effectLst/>
                      </a:endParaRPr>
                    </a:p>
                    <a:p>
                      <a:pPr algn="l">
                        <a:spcBef>
                          <a:spcPts val="200"/>
                        </a:spcBef>
                        <a:spcAft>
                          <a:spcPts val="200"/>
                        </a:spcAft>
                      </a:pPr>
                      <a:r>
                        <a:rPr lang="en-US" sz="2400" dirty="0">
                          <a:effectLst/>
                        </a:rPr>
                        <a:t> </a:t>
                      </a:r>
                      <a:endParaRPr lang="en-US" sz="2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76545451"/>
                  </a:ext>
                </a:extLst>
              </a:tr>
            </a:tbl>
          </a:graphicData>
        </a:graphic>
      </p:graphicFrame>
    </p:spTree>
    <p:extLst>
      <p:ext uri="{BB962C8B-B14F-4D97-AF65-F5344CB8AC3E}">
        <p14:creationId xmlns:p14="http://schemas.microsoft.com/office/powerpoint/2010/main" val="280834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4811485" y="928692"/>
            <a:ext cx="60960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mn-cs"/>
              </a:rPr>
              <a:t>“probably one of the most used and least understood constructs to appear in contemporary educational literature”</a:t>
            </a:r>
          </a:p>
        </p:txBody>
      </p:sp>
      <p:sp>
        <p:nvSpPr>
          <p:cNvPr id="4" name="Rectangle 3"/>
          <p:cNvSpPr/>
          <p:nvPr/>
        </p:nvSpPr>
        <p:spPr>
          <a:xfrm>
            <a:off x="685800" y="928692"/>
            <a:ext cx="6096000" cy="46166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Zone of proximal development is</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3048000" y="2274838"/>
            <a:ext cx="7543800" cy="923330"/>
          </a:xfrm>
          <a:prstGeom prst="rect">
            <a:avLst/>
          </a:prstGeom>
        </p:spPr>
        <p:txBody>
          <a:bodyPr wrap="square">
            <a:spAutoFit/>
          </a:bodyPr>
          <a:lstStyle/>
          <a:p>
            <a:pPr marL="180340" marR="0" lvl="0" indent="-18034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Palinscar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 S. (1999). Keeping the metaphor of scaffolding fresh — A response to C. Addison Stone’s “The metaphor of scaffolding: Its utility for the field of learning disabilities”.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Journal of Learning Disabilities, 31, p.370</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89815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532518" y="361064"/>
            <a:ext cx="869091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ARE WE STILL INTERESTED IN WHAT VYGOTSKY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MEANS BY PEREZHIVANIE?</a:t>
            </a:r>
            <a:endParaRPr kumimoji="0" lang="en-AU"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827557" y="1433262"/>
            <a:ext cx="2884472" cy="3986917"/>
          </a:xfrm>
          <a:prstGeom prst="rect">
            <a:avLst/>
          </a:prstGeom>
        </p:spPr>
      </p:pic>
      <p:sp>
        <p:nvSpPr>
          <p:cNvPr id="5" name="Rectangle 4"/>
          <p:cNvSpPr/>
          <p:nvPr/>
        </p:nvSpPr>
        <p:spPr>
          <a:xfrm>
            <a:off x="4517571" y="2654282"/>
            <a:ext cx="6096000" cy="965842"/>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What are methodological challenges?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What are consequences to inform our research?</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604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609" y="254524"/>
            <a:ext cx="5514286" cy="6391373"/>
          </a:xfrm>
          <a:prstGeom prst="rect">
            <a:avLst/>
          </a:prstGeom>
        </p:spPr>
      </p:pic>
      <p:pic>
        <p:nvPicPr>
          <p:cNvPr id="3" name="Picture 2"/>
          <p:cNvPicPr>
            <a:picLocks noChangeAspect="1"/>
          </p:cNvPicPr>
          <p:nvPr/>
        </p:nvPicPr>
        <p:blipFill>
          <a:blip r:embed="rId3"/>
          <a:stretch>
            <a:fillRect/>
          </a:stretch>
        </p:blipFill>
        <p:spPr>
          <a:xfrm>
            <a:off x="6532775" y="0"/>
            <a:ext cx="4838401" cy="6645898"/>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34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A6156-53CC-4C68-85D2-D32FBAB42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609601" y="1187798"/>
            <a:ext cx="8943974" cy="4162678"/>
          </a:xfrm>
          <a:prstGeom prst="rect">
            <a:avLst/>
          </a:prstGeom>
        </p:spPr>
        <p:txBody>
          <a:bodyPr wrap="square">
            <a:spAutoFit/>
          </a:bodyPr>
          <a:lstStyle/>
          <a:p>
            <a:pPr marL="0" marR="331470" lvl="0" indent="0" algn="just" defTabSz="914400" rtl="0" eaLnBrk="1" fontAlgn="auto" latinLnBrk="0" hangingPunct="1">
              <a:lnSpc>
                <a:spcPct val="100000"/>
              </a:lnSpc>
              <a:spcBef>
                <a:spcPts val="1200"/>
              </a:spcBef>
              <a:spcAft>
                <a:spcPts val="120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Perezhivanie</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mn-cs"/>
              </a:rPr>
              <a:t>переживание</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is a common name for direct psychological experience*. From a subjective perspective, every psychological process is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mn-cs"/>
              </a:rPr>
              <a:t>perezhivanie</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In every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mn-cs"/>
              </a:rPr>
              <a:t>perezhivanie</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we distinguish:  firstly, an act, and secondly, the content of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mn-cs"/>
              </a:rPr>
              <a:t>perezhivanie</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The first is an activity related to the appearance of certain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mn-cs"/>
              </a:rPr>
              <a:t>perezhivanie</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the second is the content, the composition of what is experienced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mn-cs"/>
              </a:rPr>
              <a:t>Varshava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&amp; Vygotsky 1931, p. 128).</a:t>
            </a: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rPr>
              <a:t>*</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mn-cs"/>
              </a:rPr>
              <a:t>Opyt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rPr>
              <a:t> (</a:t>
            </a:r>
            <a:r>
              <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rPr>
              <a:t>опыт</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rPr>
              <a:t>) in the Russian original text.</a:t>
            </a:r>
          </a:p>
        </p:txBody>
      </p:sp>
    </p:spTree>
    <p:extLst>
      <p:ext uri="{BB962C8B-B14F-4D97-AF65-F5344CB8AC3E}">
        <p14:creationId xmlns:p14="http://schemas.microsoft.com/office/powerpoint/2010/main" val="3116187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2636</Words>
  <Application>Microsoft Office PowerPoint</Application>
  <PresentationFormat>Widescreen</PresentationFormat>
  <Paragraphs>275</Paragraphs>
  <Slides>53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53</vt:i4>
      </vt:variant>
    </vt:vector>
  </HeadingPairs>
  <TitlesOfParts>
    <vt:vector size="62" baseType="lpstr">
      <vt:lpstr>MS Mincho</vt:lpstr>
      <vt:lpstr>SimSun</vt:lpstr>
      <vt:lpstr>Arial</vt:lpstr>
      <vt:lpstr>Arial Narrow</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Nikolai Veresov</dc:creator>
  <cp:lastModifiedBy>Nikolai Veresov</cp:lastModifiedBy>
  <cp:revision>4</cp:revision>
  <dcterms:created xsi:type="dcterms:W3CDTF">2017-06-25T01:53:46Z</dcterms:created>
  <dcterms:modified xsi:type="dcterms:W3CDTF">2017-06-29T12:10:26Z</dcterms:modified>
</cp:coreProperties>
</file>