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5" r:id="rId7"/>
    <p:sldId id="260" r:id="rId8"/>
    <p:sldId id="261" r:id="rId9"/>
    <p:sldId id="262" r:id="rId10"/>
    <p:sldId id="263" r:id="rId11"/>
    <p:sldId id="270" r:id="rId12"/>
    <p:sldId id="271" r:id="rId13"/>
    <p:sldId id="267" r:id="rId14"/>
    <p:sldId id="268" r:id="rId15"/>
    <p:sldId id="269" r:id="rId16"/>
    <p:sldId id="264"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7/5/2017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mailto:Gail.womersley@unine.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945" y="367654"/>
            <a:ext cx="7540284" cy="3956524"/>
          </a:xfrm>
        </p:spPr>
        <p:txBody>
          <a:bodyPr/>
          <a:lstStyle/>
          <a:p>
            <a:r>
              <a:rPr lang="en-US" sz="4000" b="1" dirty="0"/>
              <a:t>Using cultural-historical activity theory to explore trauma among refugee populations in Europe</a:t>
            </a:r>
            <a:r>
              <a:rPr lang="en-US" sz="4000" dirty="0"/>
              <a:t> </a:t>
            </a:r>
          </a:p>
        </p:txBody>
      </p:sp>
      <p:sp>
        <p:nvSpPr>
          <p:cNvPr id="3" name="Subtitle 2"/>
          <p:cNvSpPr>
            <a:spLocks noGrp="1"/>
          </p:cNvSpPr>
          <p:nvPr>
            <p:ph type="subTitle" idx="1"/>
          </p:nvPr>
        </p:nvSpPr>
        <p:spPr>
          <a:xfrm>
            <a:off x="384307" y="5079702"/>
            <a:ext cx="7436773" cy="1269926"/>
          </a:xfrm>
        </p:spPr>
        <p:txBody>
          <a:bodyPr>
            <a:normAutofit/>
          </a:bodyPr>
          <a:lstStyle/>
          <a:p>
            <a:r>
              <a:rPr lang="en-US" b="1" dirty="0" smtClean="0">
                <a:solidFill>
                  <a:schemeClr val="tx1"/>
                </a:solidFill>
              </a:rPr>
              <a:t>Gail Womersley, University of Neuchatel </a:t>
            </a:r>
          </a:p>
          <a:p>
            <a:r>
              <a:rPr lang="en-US" b="1" dirty="0" smtClean="0">
                <a:solidFill>
                  <a:schemeClr val="tx1"/>
                </a:solidFill>
              </a:rPr>
              <a:t>Supervisor: Laure </a:t>
            </a:r>
            <a:r>
              <a:rPr lang="en-US" b="1" dirty="0" err="1" smtClean="0">
                <a:solidFill>
                  <a:schemeClr val="tx1"/>
                </a:solidFill>
              </a:rPr>
              <a:t>Kloetzer</a:t>
            </a:r>
            <a:r>
              <a:rPr lang="en-US" b="1" dirty="0" smtClean="0">
                <a:solidFill>
                  <a:schemeClr val="tx1"/>
                </a:solidFill>
              </a:rPr>
              <a:t> </a:t>
            </a:r>
          </a:p>
          <a:p>
            <a:r>
              <a:rPr lang="en-US" b="1" dirty="0" smtClean="0">
                <a:solidFill>
                  <a:schemeClr val="tx1"/>
                </a:solidFill>
              </a:rPr>
              <a:t>ISCAR SUMMER UNIVERSITY, MOSCOW, JULY 2017</a:t>
            </a:r>
          </a:p>
        </p:txBody>
      </p:sp>
      <p:pic>
        <p:nvPicPr>
          <p:cNvPr id="4" name="Picture 3" descr="UNIN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7593" y="4625109"/>
            <a:ext cx="1562100" cy="1841500"/>
          </a:xfrm>
          <a:prstGeom prst="rect">
            <a:avLst/>
          </a:prstGeom>
        </p:spPr>
      </p:pic>
    </p:spTree>
    <p:extLst>
      <p:ext uri="{BB962C8B-B14F-4D97-AF65-F5344CB8AC3E}">
        <p14:creationId xmlns:p14="http://schemas.microsoft.com/office/powerpoint/2010/main" val="2116296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lnSpcReduction="10000"/>
          </a:bodyPr>
          <a:lstStyle/>
          <a:p>
            <a:r>
              <a:rPr lang="en-ZA" dirty="0" smtClean="0">
                <a:solidFill>
                  <a:srgbClr val="000000"/>
                </a:solidFill>
              </a:rPr>
              <a:t>Subjective experiences of trauma are in constant interaction with the ever-changing environment</a:t>
            </a:r>
          </a:p>
          <a:p>
            <a:r>
              <a:rPr lang="en-ZA" dirty="0" smtClean="0">
                <a:solidFill>
                  <a:srgbClr val="000000"/>
                </a:solidFill>
              </a:rPr>
              <a:t>Asylum seekers are deeply </a:t>
            </a:r>
            <a:r>
              <a:rPr lang="en-ZA" dirty="0">
                <a:solidFill>
                  <a:srgbClr val="000000"/>
                </a:solidFill>
              </a:rPr>
              <a:t>embedded in complex and dynamic activity systems in which resources are exchanged - wherein they are both capable of negotiating and influencing this system as well as being influenced themselves by the </a:t>
            </a:r>
            <a:r>
              <a:rPr lang="en-ZA" dirty="0" smtClean="0">
                <a:solidFill>
                  <a:srgbClr val="000000"/>
                </a:solidFill>
              </a:rPr>
              <a:t>system</a:t>
            </a:r>
            <a:endParaRPr lang="en-ZA" dirty="0">
              <a:solidFill>
                <a:srgbClr val="000000"/>
              </a:solidFill>
            </a:endParaRPr>
          </a:p>
          <a:p>
            <a:r>
              <a:rPr lang="en-ZA" dirty="0" smtClean="0">
                <a:solidFill>
                  <a:srgbClr val="000000"/>
                </a:solidFill>
              </a:rPr>
              <a:t>Not only </a:t>
            </a:r>
            <a:r>
              <a:rPr lang="en-ZA" dirty="0">
                <a:solidFill>
                  <a:srgbClr val="000000"/>
                </a:solidFill>
              </a:rPr>
              <a:t>do reactions to trauma differ according to cultural norms, but the very making sense of what is or what is not traumatic may similarly be informed by socio-cultural context </a:t>
            </a:r>
            <a:endParaRPr lang="en-ZA" dirty="0" smtClean="0">
              <a:solidFill>
                <a:srgbClr val="000000"/>
              </a:solidFill>
            </a:endParaRPr>
          </a:p>
        </p:txBody>
      </p:sp>
    </p:spTree>
    <p:extLst>
      <p:ext uri="{BB962C8B-B14F-4D97-AF65-F5344CB8AC3E}">
        <p14:creationId xmlns:p14="http://schemas.microsoft.com/office/powerpoint/2010/main" val="3264074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of </a:t>
            </a:r>
            <a:r>
              <a:rPr lang="en-US" dirty="0" err="1" smtClean="0"/>
              <a:t>Dilraj</a:t>
            </a:r>
            <a:endParaRPr lang="en-US" dirty="0"/>
          </a:p>
        </p:txBody>
      </p:sp>
      <p:pic>
        <p:nvPicPr>
          <p:cNvPr id="6" name="Content Placeholder 5"/>
          <p:cNvPicPr>
            <a:picLocks noGrp="1" noChangeAspect="1"/>
          </p:cNvPicPr>
          <p:nvPr>
            <p:ph idx="1"/>
          </p:nvPr>
        </p:nvPicPr>
        <p:blipFill>
          <a:blip r:embed="rId2"/>
          <a:srcRect t="3" b="3"/>
          <a:stretch>
            <a:fillRect/>
          </a:stretch>
        </p:blipFill>
        <p:spPr>
          <a:xfrm>
            <a:off x="200025" y="1600200"/>
            <a:ext cx="8943975" cy="4343400"/>
          </a:xfrm>
        </p:spPr>
      </p:pic>
    </p:spTree>
    <p:extLst>
      <p:ext uri="{BB962C8B-B14F-4D97-AF65-F5344CB8AC3E}">
        <p14:creationId xmlns:p14="http://schemas.microsoft.com/office/powerpoint/2010/main" val="231869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0000"/>
                </a:solidFill>
              </a:rPr>
              <a:t>“</a:t>
            </a:r>
            <a:r>
              <a:rPr lang="en-ZA" dirty="0">
                <a:solidFill>
                  <a:srgbClr val="000000"/>
                </a:solidFill>
              </a:rPr>
              <a:t>Mr. Psychologist doctor, he gave me the report. In that report, he has written that I'm in very big depression. Actually, I don't know if I'm in depression or not. I know only one thing, that my world is just only this room… I'm just killing my time here until I'm not getting my papers or they are not going to take my interview</a:t>
            </a:r>
            <a:r>
              <a:rPr lang="en-ZA" dirty="0" smtClean="0">
                <a:solidFill>
                  <a:srgbClr val="000000"/>
                </a:solidFill>
              </a:rPr>
              <a:t>…”</a:t>
            </a:r>
          </a:p>
          <a:p>
            <a:pPr marL="0" indent="0">
              <a:buNone/>
            </a:pPr>
            <a:r>
              <a:rPr lang="en-US" dirty="0" smtClean="0">
                <a:solidFill>
                  <a:srgbClr val="000000"/>
                </a:solidFill>
              </a:rPr>
              <a:t>His psychiatrist: “This is not paranoia, this is real life” </a:t>
            </a:r>
            <a:endParaRPr lang="en-ZA" dirty="0">
              <a:solidFill>
                <a:srgbClr val="000000"/>
              </a:solidFill>
            </a:endParaRPr>
          </a:p>
        </p:txBody>
      </p:sp>
    </p:spTree>
    <p:extLst>
      <p:ext uri="{BB962C8B-B14F-4D97-AF65-F5344CB8AC3E}">
        <p14:creationId xmlns:p14="http://schemas.microsoft.com/office/powerpoint/2010/main" val="352767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of Brigitte: </a:t>
            </a:r>
            <a:br>
              <a:rPr lang="en-US" dirty="0" smtClean="0"/>
            </a:br>
            <a:r>
              <a:rPr lang="en-US" dirty="0"/>
              <a:t>(</a:t>
            </a:r>
            <a:r>
              <a:rPr lang="en-US" dirty="0" smtClean="0"/>
              <a:t>Sep 2017)</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000000"/>
                </a:solidFill>
              </a:rPr>
              <a:t>B: The psychologist told me that the nightmares are linked to the past, because I told him that I’m being chased. He told me that it’s linked to the past, that’s it. </a:t>
            </a:r>
          </a:p>
          <a:p>
            <a:pPr marL="0" indent="0">
              <a:buNone/>
            </a:pPr>
            <a:r>
              <a:rPr lang="en-US" dirty="0">
                <a:solidFill>
                  <a:srgbClr val="000000"/>
                </a:solidFill>
              </a:rPr>
              <a:t>Interviewer: And what do you think?</a:t>
            </a:r>
          </a:p>
          <a:p>
            <a:pPr marL="0" indent="0">
              <a:buNone/>
            </a:pPr>
            <a:r>
              <a:rPr lang="en-US" dirty="0">
                <a:solidFill>
                  <a:srgbClr val="000000"/>
                </a:solidFill>
              </a:rPr>
              <a:t>B: Me, I told him that it’s spiritual, but afterwards, when he spoke, I told myself that  “I </a:t>
            </a:r>
            <a:r>
              <a:rPr lang="en-US" dirty="0" smtClean="0">
                <a:solidFill>
                  <a:srgbClr val="000000"/>
                </a:solidFill>
              </a:rPr>
              <a:t>don’t know</a:t>
            </a:r>
            <a:r>
              <a:rPr lang="en-US" dirty="0">
                <a:solidFill>
                  <a:srgbClr val="000000"/>
                </a:solidFill>
              </a:rPr>
              <a:t>” but it’s also possible that it’s linked to what I’m thinking in my head. It’s also </a:t>
            </a:r>
            <a:r>
              <a:rPr lang="en-US" dirty="0" smtClean="0">
                <a:solidFill>
                  <a:srgbClr val="000000"/>
                </a:solidFill>
              </a:rPr>
              <a:t>that. Because </a:t>
            </a:r>
            <a:r>
              <a:rPr lang="en-US" dirty="0">
                <a:solidFill>
                  <a:srgbClr val="000000"/>
                </a:solidFill>
              </a:rPr>
              <a:t>I leave what’s in my head. If I remove what’s in my head, it can sort itself </a:t>
            </a:r>
            <a:r>
              <a:rPr lang="en-US" dirty="0" smtClean="0">
                <a:solidFill>
                  <a:srgbClr val="000000"/>
                </a:solidFill>
              </a:rPr>
              <a:t>out. Apparently</a:t>
            </a:r>
            <a:r>
              <a:rPr lang="en-US" dirty="0">
                <a:solidFill>
                  <a:srgbClr val="000000"/>
                </a:solidFill>
              </a:rPr>
              <a:t>, when you have dreams where people are chasing you,  we </a:t>
            </a:r>
            <a:r>
              <a:rPr lang="en-US" i="1" dirty="0">
                <a:solidFill>
                  <a:srgbClr val="000000"/>
                </a:solidFill>
              </a:rPr>
              <a:t>[chez nous], </a:t>
            </a:r>
            <a:r>
              <a:rPr lang="en-US" dirty="0">
                <a:solidFill>
                  <a:srgbClr val="000000"/>
                </a:solidFill>
              </a:rPr>
              <a:t>we</a:t>
            </a:r>
            <a:r>
              <a:rPr lang="en-US" i="1" dirty="0">
                <a:solidFill>
                  <a:srgbClr val="000000"/>
                </a:solidFill>
              </a:rPr>
              <a:t> </a:t>
            </a:r>
            <a:r>
              <a:rPr lang="en-US" dirty="0" smtClean="0">
                <a:solidFill>
                  <a:srgbClr val="000000"/>
                </a:solidFill>
              </a:rPr>
              <a:t>say that </a:t>
            </a:r>
            <a:r>
              <a:rPr lang="en-US" dirty="0">
                <a:solidFill>
                  <a:srgbClr val="000000"/>
                </a:solidFill>
              </a:rPr>
              <a:t>it’s witchcraft. Among the Africans, we say that it’s witchcraft. But he, he explained </a:t>
            </a:r>
            <a:r>
              <a:rPr lang="en-US" dirty="0" smtClean="0">
                <a:solidFill>
                  <a:srgbClr val="000000"/>
                </a:solidFill>
              </a:rPr>
              <a:t>to me </a:t>
            </a:r>
            <a:r>
              <a:rPr lang="en-US" dirty="0">
                <a:solidFill>
                  <a:srgbClr val="000000"/>
                </a:solidFill>
              </a:rPr>
              <a:t>that … for example, I had a dream the night before last. I remember two dreams. </a:t>
            </a:r>
            <a:r>
              <a:rPr lang="en-US" dirty="0" smtClean="0">
                <a:solidFill>
                  <a:srgbClr val="000000"/>
                </a:solidFill>
              </a:rPr>
              <a:t>Where they </a:t>
            </a:r>
            <a:r>
              <a:rPr lang="en-US" dirty="0">
                <a:solidFill>
                  <a:srgbClr val="000000"/>
                </a:solidFill>
              </a:rPr>
              <a:t>chained me up, he said that it’s linked to my past and that it’s me myself who </a:t>
            </a:r>
            <a:r>
              <a:rPr lang="en-US" dirty="0" smtClean="0">
                <a:solidFill>
                  <a:srgbClr val="000000"/>
                </a:solidFill>
              </a:rPr>
              <a:t>is chaining </a:t>
            </a:r>
            <a:r>
              <a:rPr lang="en-US" dirty="0" err="1">
                <a:solidFill>
                  <a:srgbClr val="000000"/>
                </a:solidFill>
              </a:rPr>
              <a:t>myelf</a:t>
            </a:r>
            <a:r>
              <a:rPr lang="en-US" dirty="0">
                <a:solidFill>
                  <a:srgbClr val="000000"/>
                </a:solidFill>
              </a:rPr>
              <a:t> up. Because of, maybe, what I refuse to think, I chain myself. So it’s </a:t>
            </a:r>
            <a:r>
              <a:rPr lang="en-US" dirty="0" smtClean="0">
                <a:solidFill>
                  <a:srgbClr val="000000"/>
                </a:solidFill>
              </a:rPr>
              <a:t>me myself </a:t>
            </a:r>
            <a:r>
              <a:rPr lang="en-US" dirty="0">
                <a:solidFill>
                  <a:srgbClr val="000000"/>
                </a:solidFill>
              </a:rPr>
              <a:t>who has to cut the chains. Nobody is chasing me. I need to liberate myself. </a:t>
            </a:r>
            <a:r>
              <a:rPr lang="en-US" dirty="0" smtClean="0">
                <a:solidFill>
                  <a:srgbClr val="000000"/>
                </a:solidFill>
              </a:rPr>
              <a:t>Even though </a:t>
            </a:r>
            <a:r>
              <a:rPr lang="en-US" dirty="0">
                <a:solidFill>
                  <a:srgbClr val="000000"/>
                </a:solidFill>
              </a:rPr>
              <a:t>it’s not easy, I need to liberate myself, scientifically.</a:t>
            </a:r>
          </a:p>
          <a:p>
            <a:endParaRPr lang="en-US" dirty="0"/>
          </a:p>
        </p:txBody>
      </p:sp>
    </p:spTree>
    <p:extLst>
      <p:ext uri="{BB962C8B-B14F-4D97-AF65-F5344CB8AC3E}">
        <p14:creationId xmlns:p14="http://schemas.microsoft.com/office/powerpoint/2010/main" val="396213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rgbClr val="000000"/>
                </a:solidFill>
              </a:rPr>
              <a:t>M</a:t>
            </a:r>
            <a:r>
              <a:rPr lang="en-US" dirty="0" smtClean="0">
                <a:solidFill>
                  <a:srgbClr val="000000"/>
                </a:solidFill>
              </a:rPr>
              <a:t>e</a:t>
            </a:r>
            <a:r>
              <a:rPr lang="en-US" dirty="0">
                <a:solidFill>
                  <a:srgbClr val="000000"/>
                </a:solidFill>
              </a:rPr>
              <a:t>, I told him about the spirituality but he said </a:t>
            </a:r>
            <a:r>
              <a:rPr lang="en-US" dirty="0" smtClean="0">
                <a:solidFill>
                  <a:srgbClr val="000000"/>
                </a:solidFill>
              </a:rPr>
              <a:t>that </a:t>
            </a:r>
            <a:r>
              <a:rPr lang="fr-CH" dirty="0" smtClean="0">
                <a:solidFill>
                  <a:srgbClr val="000000"/>
                </a:solidFill>
              </a:rPr>
              <a:t>scientifically</a:t>
            </a:r>
            <a:r>
              <a:rPr lang="fr-CH" dirty="0">
                <a:solidFill>
                  <a:srgbClr val="000000"/>
                </a:solidFill>
              </a:rPr>
              <a:t>, dreams are expressing what we’re feeling / I think it’s witchcraft, it’s the ancestors / Yes, it’s someone who wants to … but he said that scientifically it’s our thoughts, in my head, my thoughts because I have children at home [in Guinea] that I had with different fathers, not with the same man. And because I’m Christian, sometimes I feel guilty and I tell myself that it’s not a good image as a Christian. He told me that that’s what I think / I told myself that it’s also probable that it’s the truth. Because maybe, in my head, I am guilty, it’s true. Even though I listen to the word of Gd, one could say that I did something that I couldn’t pardon myself for. But Christ has already forgiven me. That’s also the problem / spiritually, it’s complex. What I see, I explain spiritually with the hand of witchcraft. It means that the family isn’t leaving me in peace. Spiritually, they are following me, they followed me two nights ago until I was scared. I don’t know, there are two explanations / Apparently there is an explanation that’s different to what I think myself. So I don’t know which to leave or take. I don’t know…but I told myself that maybe that one’s right as well. </a:t>
            </a:r>
            <a:endParaRPr lang="en-US" dirty="0">
              <a:solidFill>
                <a:srgbClr val="000000"/>
              </a:solidFill>
            </a:endParaRPr>
          </a:p>
        </p:txBody>
      </p:sp>
    </p:spTree>
    <p:extLst>
      <p:ext uri="{BB962C8B-B14F-4D97-AF65-F5344CB8AC3E}">
        <p14:creationId xmlns:p14="http://schemas.microsoft.com/office/powerpoint/2010/main" val="63663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fr-CH" dirty="0">
                <a:solidFill>
                  <a:srgbClr val="000000"/>
                </a:solidFill>
              </a:rPr>
              <a:t>I was speaking with the psychologist. Speaking really helped me a lot. I don’t have nightmares any more. Because of speaking with him, because of his advice, I would say that thinks are going allright. And there are many changes, because of speaking with him, I smile, I’m not too stressed like before. There are many changes that I see in myself. Because before I was just keeping to myself / but with </a:t>
            </a:r>
            <a:r>
              <a:rPr lang="fr-CH" dirty="0" smtClean="0">
                <a:solidFill>
                  <a:srgbClr val="000000"/>
                </a:solidFill>
              </a:rPr>
              <a:t>my roommates</a:t>
            </a:r>
            <a:r>
              <a:rPr lang="fr-CH" dirty="0">
                <a:solidFill>
                  <a:srgbClr val="000000"/>
                </a:solidFill>
              </a:rPr>
              <a:t>, I speak, we can laugh together, chat. Before I wasn’t doing that /It wasn’t easy in the beginning but little by little I’m trying to put that behind me. Little by little, with friends. Talking also helps, it makes you forget </a:t>
            </a:r>
            <a:endParaRPr lang="en-US" dirty="0">
              <a:solidFill>
                <a:srgbClr val="000000"/>
              </a:solidFill>
            </a:endParaRPr>
          </a:p>
        </p:txBody>
      </p:sp>
    </p:spTree>
    <p:extLst>
      <p:ext uri="{BB962C8B-B14F-4D97-AF65-F5344CB8AC3E}">
        <p14:creationId xmlns:p14="http://schemas.microsoft.com/office/powerpoint/2010/main" val="410755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ZA" dirty="0">
                <a:solidFill>
                  <a:srgbClr val="000000"/>
                </a:solidFill>
              </a:rPr>
              <a:t>The results emphasise the social, cultural and historical location of </a:t>
            </a:r>
            <a:r>
              <a:rPr lang="en-US" dirty="0">
                <a:solidFill>
                  <a:srgbClr val="000000"/>
                </a:solidFill>
              </a:rPr>
              <a:t>human subjects – specifically their experiences of trauma </a:t>
            </a:r>
          </a:p>
          <a:p>
            <a:r>
              <a:rPr lang="en-US" dirty="0" smtClean="0">
                <a:solidFill>
                  <a:srgbClr val="000000"/>
                </a:solidFill>
              </a:rPr>
              <a:t>Using CHAT allows us to </a:t>
            </a:r>
            <a:r>
              <a:rPr lang="en-ZA" dirty="0" smtClean="0">
                <a:solidFill>
                  <a:srgbClr val="000000"/>
                </a:solidFill>
              </a:rPr>
              <a:t>enrich </a:t>
            </a:r>
            <a:r>
              <a:rPr lang="en-ZA" dirty="0">
                <a:solidFill>
                  <a:srgbClr val="000000"/>
                </a:solidFill>
              </a:rPr>
              <a:t>an understandings of ‘historical trauma’ (Gone, 2013) or collective, cultural, and identity-related trauma among refugee and asylum seeking </a:t>
            </a:r>
            <a:r>
              <a:rPr lang="en-ZA" dirty="0" smtClean="0">
                <a:solidFill>
                  <a:srgbClr val="000000"/>
                </a:solidFill>
              </a:rPr>
              <a:t>populations: trauma </a:t>
            </a:r>
            <a:r>
              <a:rPr lang="en-ZA" dirty="0">
                <a:solidFill>
                  <a:srgbClr val="000000"/>
                </a:solidFill>
              </a:rPr>
              <a:t>responses may carry a sense of group burden and collective suffering beyond symptomatic </a:t>
            </a:r>
            <a:r>
              <a:rPr lang="en-ZA" dirty="0" smtClean="0">
                <a:solidFill>
                  <a:srgbClr val="000000"/>
                </a:solidFill>
              </a:rPr>
              <a:t>individuals</a:t>
            </a:r>
          </a:p>
          <a:p>
            <a:r>
              <a:rPr lang="en-US" dirty="0" smtClean="0">
                <a:solidFill>
                  <a:srgbClr val="000000"/>
                </a:solidFill>
              </a:rPr>
              <a:t>We therefore need to focus on the current material ecologies of asylum seekers as they enter Europe – their developmental activities in interaction with their environment </a:t>
            </a:r>
          </a:p>
          <a:p>
            <a:r>
              <a:rPr lang="en-US" dirty="0" smtClean="0">
                <a:solidFill>
                  <a:srgbClr val="000000"/>
                </a:solidFill>
              </a:rPr>
              <a:t>This necessitates going beyond </a:t>
            </a:r>
            <a:r>
              <a:rPr lang="en-US" dirty="0">
                <a:solidFill>
                  <a:srgbClr val="000000"/>
                </a:solidFill>
              </a:rPr>
              <a:t>reductionist labels such as ‘refugee’ or ‘PTSD</a:t>
            </a:r>
            <a:r>
              <a:rPr lang="en-US" dirty="0" smtClean="0">
                <a:solidFill>
                  <a:srgbClr val="000000"/>
                </a:solidFill>
              </a:rPr>
              <a:t>’ to understand the social and historical perspectives of trauma and, more generally, of human development </a:t>
            </a:r>
          </a:p>
          <a:p>
            <a:endParaRPr lang="en-US" dirty="0"/>
          </a:p>
        </p:txBody>
      </p:sp>
    </p:spTree>
    <p:extLst>
      <p:ext uri="{BB962C8B-B14F-4D97-AF65-F5344CB8AC3E}">
        <p14:creationId xmlns:p14="http://schemas.microsoft.com/office/powerpoint/2010/main" val="1291786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5400" dirty="0" smtClean="0">
                <a:solidFill>
                  <a:srgbClr val="000000"/>
                </a:solidFill>
              </a:rPr>
              <a:t>THANK YOU </a:t>
            </a:r>
          </a:p>
          <a:p>
            <a:pPr marL="0" indent="0">
              <a:buNone/>
            </a:pPr>
            <a:endParaRPr lang="en-US" sz="2600" b="1" dirty="0" smtClean="0">
              <a:solidFill>
                <a:schemeClr val="tx1"/>
              </a:solidFill>
            </a:endParaRPr>
          </a:p>
          <a:p>
            <a:pPr marL="0" indent="0">
              <a:buNone/>
            </a:pPr>
            <a:endParaRPr lang="en-US" sz="1400" b="1" dirty="0" smtClean="0">
              <a:solidFill>
                <a:schemeClr val="tx1"/>
              </a:solidFill>
            </a:endParaRPr>
          </a:p>
          <a:p>
            <a:pPr marL="0" indent="0">
              <a:buNone/>
            </a:pPr>
            <a:r>
              <a:rPr lang="en-US" sz="1400" b="1" dirty="0" smtClean="0">
                <a:solidFill>
                  <a:srgbClr val="000000"/>
                </a:solidFill>
              </a:rPr>
              <a:t>Gail </a:t>
            </a:r>
            <a:r>
              <a:rPr lang="en-US" sz="1400" b="1" dirty="0">
                <a:solidFill>
                  <a:srgbClr val="000000"/>
                </a:solidFill>
              </a:rPr>
              <a:t>Womersley, University of Neuchatel </a:t>
            </a:r>
          </a:p>
          <a:p>
            <a:pPr marL="0" indent="0">
              <a:buNone/>
            </a:pPr>
            <a:r>
              <a:rPr lang="en-US" sz="1400" b="1" dirty="0">
                <a:solidFill>
                  <a:srgbClr val="000000"/>
                </a:solidFill>
              </a:rPr>
              <a:t>Supervisor: Laure </a:t>
            </a:r>
            <a:r>
              <a:rPr lang="en-US" sz="1400" b="1" dirty="0" err="1">
                <a:solidFill>
                  <a:srgbClr val="000000"/>
                </a:solidFill>
              </a:rPr>
              <a:t>Kloetzer</a:t>
            </a:r>
            <a:r>
              <a:rPr lang="en-US" sz="1400" b="1" dirty="0">
                <a:solidFill>
                  <a:srgbClr val="000000"/>
                </a:solidFill>
              </a:rPr>
              <a:t> </a:t>
            </a:r>
          </a:p>
          <a:p>
            <a:pPr marL="0" indent="0">
              <a:buNone/>
            </a:pPr>
            <a:r>
              <a:rPr lang="en-US" sz="1400" b="1" dirty="0">
                <a:solidFill>
                  <a:srgbClr val="000000"/>
                </a:solidFill>
                <a:hlinkClick r:id="rId2"/>
              </a:rPr>
              <a:t>g</a:t>
            </a:r>
            <a:r>
              <a:rPr lang="en-US" sz="1400" b="1" dirty="0" smtClean="0">
                <a:solidFill>
                  <a:srgbClr val="000000"/>
                </a:solidFill>
                <a:hlinkClick r:id="rId2"/>
              </a:rPr>
              <a:t>ail.womersley@unine.ch</a:t>
            </a:r>
            <a:r>
              <a:rPr lang="en-US" sz="1400" b="1" dirty="0" smtClean="0">
                <a:solidFill>
                  <a:srgbClr val="000000"/>
                </a:solidFill>
              </a:rPr>
              <a:t> </a:t>
            </a:r>
          </a:p>
          <a:p>
            <a:pPr marL="0" indent="0">
              <a:buNone/>
            </a:pPr>
            <a:r>
              <a:rPr lang="en-US" sz="1400" b="1" dirty="0" smtClean="0">
                <a:solidFill>
                  <a:srgbClr val="000000"/>
                </a:solidFill>
              </a:rPr>
              <a:t>ISCAR </a:t>
            </a:r>
            <a:r>
              <a:rPr lang="en-US" sz="1400" b="1" dirty="0">
                <a:solidFill>
                  <a:srgbClr val="000000"/>
                </a:solidFill>
              </a:rPr>
              <a:t>SUMMER UNIVERSITY, MOSCOW, JULY </a:t>
            </a:r>
            <a:r>
              <a:rPr lang="en-US" sz="1400" b="1" dirty="0" smtClean="0">
                <a:solidFill>
                  <a:srgbClr val="000000"/>
                </a:solidFill>
              </a:rPr>
              <a:t>2017 </a:t>
            </a:r>
            <a:endParaRPr lang="en-US" sz="1400" b="1" dirty="0">
              <a:solidFill>
                <a:srgbClr val="000000"/>
              </a:solidFill>
            </a:endParaRPr>
          </a:p>
          <a:p>
            <a:pPr marL="0" indent="0" algn="ctr">
              <a:buNone/>
            </a:pPr>
            <a:endParaRPr lang="en-US" sz="2000" dirty="0">
              <a:solidFill>
                <a:srgbClr val="000000"/>
              </a:solidFill>
            </a:endParaRPr>
          </a:p>
        </p:txBody>
      </p:sp>
      <p:pic>
        <p:nvPicPr>
          <p:cNvPr id="4" name="Picture 3" descr="UNIN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9426" y="3805401"/>
            <a:ext cx="1562100" cy="1841500"/>
          </a:xfrm>
          <a:prstGeom prst="rect">
            <a:avLst/>
          </a:prstGeom>
        </p:spPr>
      </p:pic>
    </p:spTree>
    <p:extLst>
      <p:ext uri="{BB962C8B-B14F-4D97-AF65-F5344CB8AC3E}">
        <p14:creationId xmlns:p14="http://schemas.microsoft.com/office/powerpoint/2010/main" val="319146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49275" y="1611204"/>
            <a:ext cx="8042276" cy="4343400"/>
          </a:xfrm>
        </p:spPr>
        <p:txBody>
          <a:bodyPr>
            <a:normAutofit lnSpcReduction="10000"/>
          </a:bodyPr>
          <a:lstStyle/>
          <a:p>
            <a:r>
              <a:rPr lang="en-ZA" dirty="0">
                <a:solidFill>
                  <a:srgbClr val="000000"/>
                </a:solidFill>
              </a:rPr>
              <a:t>Europe is living through a refugee crisis of historic proportions which has now become one of the continent’s defining challenges of the early 21st century. </a:t>
            </a:r>
            <a:endParaRPr lang="en-ZA" dirty="0" smtClean="0">
              <a:solidFill>
                <a:srgbClr val="000000"/>
              </a:solidFill>
            </a:endParaRPr>
          </a:p>
          <a:p>
            <a:r>
              <a:rPr lang="en-ZA" dirty="0" smtClean="0">
                <a:solidFill>
                  <a:srgbClr val="000000"/>
                </a:solidFill>
              </a:rPr>
              <a:t>Not </a:t>
            </a:r>
            <a:r>
              <a:rPr lang="en-ZA" dirty="0">
                <a:solidFill>
                  <a:srgbClr val="000000"/>
                </a:solidFill>
              </a:rPr>
              <a:t>least among the difficulties are the public health challenges of the multiple traumas faced by this population which constitute severe threats to human, social, cultural, and community development. </a:t>
            </a:r>
            <a:endParaRPr lang="en-ZA" dirty="0" smtClean="0">
              <a:solidFill>
                <a:srgbClr val="000000"/>
              </a:solidFill>
            </a:endParaRPr>
          </a:p>
          <a:p>
            <a:r>
              <a:rPr lang="en-ZA" dirty="0" smtClean="0">
                <a:solidFill>
                  <a:srgbClr val="000000"/>
                </a:solidFill>
              </a:rPr>
              <a:t>There has been a high prevalence of mental health disorders noted among this population, but is it relevant? </a:t>
            </a:r>
            <a:endParaRPr lang="en-US" dirty="0">
              <a:solidFill>
                <a:srgbClr val="000000"/>
              </a:solidFill>
            </a:endParaRPr>
          </a:p>
        </p:txBody>
      </p:sp>
    </p:spTree>
    <p:extLst>
      <p:ext uri="{BB962C8B-B14F-4D97-AF65-F5344CB8AC3E}">
        <p14:creationId xmlns:p14="http://schemas.microsoft.com/office/powerpoint/2010/main" val="382682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PTSD from a CHAT perspective</a:t>
            </a:r>
            <a:endParaRPr lang="en-US" dirty="0"/>
          </a:p>
        </p:txBody>
      </p:sp>
      <p:sp>
        <p:nvSpPr>
          <p:cNvPr id="3" name="Content Placeholder 2"/>
          <p:cNvSpPr>
            <a:spLocks noGrp="1"/>
          </p:cNvSpPr>
          <p:nvPr>
            <p:ph idx="1"/>
          </p:nvPr>
        </p:nvSpPr>
        <p:spPr>
          <a:xfrm>
            <a:off x="549275" y="1444532"/>
            <a:ext cx="8042276" cy="4824721"/>
          </a:xfrm>
        </p:spPr>
        <p:txBody>
          <a:bodyPr>
            <a:normAutofit fontScale="47500" lnSpcReduction="20000"/>
          </a:bodyPr>
          <a:lstStyle/>
          <a:p>
            <a:pPr marL="0" indent="0">
              <a:buNone/>
            </a:pPr>
            <a:endParaRPr lang="en-ZA" dirty="0" smtClean="0">
              <a:solidFill>
                <a:srgbClr val="000000"/>
              </a:solidFill>
            </a:endParaRPr>
          </a:p>
          <a:p>
            <a:r>
              <a:rPr lang="en-ZA" sz="4000" dirty="0">
                <a:solidFill>
                  <a:srgbClr val="000000"/>
                </a:solidFill>
              </a:rPr>
              <a:t>The “atomistic and functional modes of analysis … [that] treated psychic processes in isolation” (Vygotsky, p.1, as cited by Roth and Lee, 2007) remains unresolved </a:t>
            </a:r>
            <a:endParaRPr lang="en-ZA" sz="4000" dirty="0" smtClean="0">
              <a:solidFill>
                <a:srgbClr val="000000"/>
              </a:solidFill>
            </a:endParaRPr>
          </a:p>
          <a:p>
            <a:r>
              <a:rPr lang="en-ZA" sz="4000" dirty="0" smtClean="0">
                <a:solidFill>
                  <a:srgbClr val="000000"/>
                </a:solidFill>
              </a:rPr>
              <a:t>Highlights </a:t>
            </a:r>
            <a:r>
              <a:rPr lang="en-ZA" sz="4000" dirty="0">
                <a:solidFill>
                  <a:srgbClr val="000000"/>
                </a:solidFill>
              </a:rPr>
              <a:t>the need for a more nuanced, contextualised and ‘decolonized’ understanding of trauma as being significantly determined by larger cultural systems and historic contexts (Daiute &amp; Lucić, 2010; Wilson, Wilson, &amp; Drozdek, 2004)</a:t>
            </a:r>
            <a:r>
              <a:rPr lang="en-US" sz="4000" dirty="0">
                <a:solidFill>
                  <a:srgbClr val="000000"/>
                </a:solidFill>
              </a:rPr>
              <a:t> </a:t>
            </a:r>
          </a:p>
          <a:p>
            <a:r>
              <a:rPr lang="en-US" sz="4000" dirty="0" smtClean="0">
                <a:solidFill>
                  <a:srgbClr val="000000"/>
                </a:solidFill>
              </a:rPr>
              <a:t>A </a:t>
            </a:r>
            <a:r>
              <a:rPr lang="en-US" sz="4000" dirty="0">
                <a:solidFill>
                  <a:srgbClr val="000000"/>
                </a:solidFill>
              </a:rPr>
              <a:t>‘decolonized’ way of understanding human thought and activity which takes into consideration the inseparable unity of mind, brain and culture in concrete socio-historical settings (</a:t>
            </a:r>
            <a:r>
              <a:rPr lang="en-US" sz="4000" dirty="0" err="1">
                <a:solidFill>
                  <a:srgbClr val="000000"/>
                </a:solidFill>
              </a:rPr>
              <a:t>Toomela</a:t>
            </a:r>
            <a:r>
              <a:rPr lang="en-US" sz="4000" dirty="0">
                <a:solidFill>
                  <a:srgbClr val="000000"/>
                </a:solidFill>
              </a:rPr>
              <a:t>, 2014</a:t>
            </a:r>
            <a:r>
              <a:rPr lang="en-US" sz="4000" dirty="0" smtClean="0">
                <a:solidFill>
                  <a:srgbClr val="000000"/>
                </a:solidFill>
              </a:rPr>
              <a:t>)</a:t>
            </a:r>
          </a:p>
          <a:p>
            <a:r>
              <a:rPr lang="en-ZA" sz="4000" dirty="0" smtClean="0">
                <a:solidFill>
                  <a:srgbClr val="000000"/>
                </a:solidFill>
              </a:rPr>
              <a:t>A </a:t>
            </a:r>
            <a:r>
              <a:rPr lang="en-ZA" sz="4000" dirty="0">
                <a:solidFill>
                  <a:srgbClr val="000000"/>
                </a:solidFill>
              </a:rPr>
              <a:t>non-reductionist ontological vision of human nature and development as being rooted in material social practices </a:t>
            </a:r>
            <a:r>
              <a:rPr lang="en-US" sz="4000" dirty="0" smtClean="0">
                <a:solidFill>
                  <a:srgbClr val="000000"/>
                </a:solidFill>
              </a:rPr>
              <a:t>(</a:t>
            </a:r>
            <a:r>
              <a:rPr lang="en-US" sz="4000" dirty="0" err="1" smtClean="0">
                <a:solidFill>
                  <a:srgbClr val="000000"/>
                </a:solidFill>
              </a:rPr>
              <a:t>Stetsenko</a:t>
            </a:r>
            <a:r>
              <a:rPr lang="en-US" sz="4000" dirty="0" smtClean="0">
                <a:solidFill>
                  <a:srgbClr val="000000"/>
                </a:solidFill>
              </a:rPr>
              <a:t> and </a:t>
            </a:r>
            <a:r>
              <a:rPr lang="en-US" sz="4000" dirty="0" err="1" smtClean="0">
                <a:solidFill>
                  <a:srgbClr val="000000"/>
                </a:solidFill>
              </a:rPr>
              <a:t>Arievitch</a:t>
            </a:r>
            <a:r>
              <a:rPr lang="en-US" sz="4000" dirty="0" smtClean="0">
                <a:solidFill>
                  <a:srgbClr val="000000"/>
                </a:solidFill>
              </a:rPr>
              <a:t>, 2014), subjective </a:t>
            </a:r>
            <a:r>
              <a:rPr lang="en-US" sz="4000" dirty="0">
                <a:solidFill>
                  <a:srgbClr val="000000"/>
                </a:solidFill>
              </a:rPr>
              <a:t>human experience is connected to external reality </a:t>
            </a:r>
            <a:r>
              <a:rPr lang="en-US" sz="4000" dirty="0" smtClean="0">
                <a:solidFill>
                  <a:srgbClr val="000000"/>
                </a:solidFill>
              </a:rPr>
              <a:t>(</a:t>
            </a:r>
            <a:r>
              <a:rPr lang="en-US" sz="4000" dirty="0" err="1" smtClean="0">
                <a:solidFill>
                  <a:srgbClr val="000000"/>
                </a:solidFill>
              </a:rPr>
              <a:t>Vasilyuk</a:t>
            </a:r>
            <a:r>
              <a:rPr lang="en-US" sz="4000" dirty="0" smtClean="0">
                <a:solidFill>
                  <a:srgbClr val="000000"/>
                </a:solidFill>
              </a:rPr>
              <a:t>, 1984) </a:t>
            </a:r>
          </a:p>
          <a:p>
            <a:endParaRPr lang="en-US" dirty="0"/>
          </a:p>
        </p:txBody>
      </p:sp>
    </p:spTree>
    <p:extLst>
      <p:ext uri="{BB962C8B-B14F-4D97-AF65-F5344CB8AC3E}">
        <p14:creationId xmlns:p14="http://schemas.microsoft.com/office/powerpoint/2010/main" val="401407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objective of the research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000000"/>
                </a:solidFill>
              </a:rPr>
              <a:t>Draws on </a:t>
            </a:r>
            <a:r>
              <a:rPr lang="en-US" dirty="0" err="1" smtClean="0">
                <a:solidFill>
                  <a:srgbClr val="000000"/>
                </a:solidFill>
              </a:rPr>
              <a:t>Vygotskian</a:t>
            </a:r>
            <a:r>
              <a:rPr lang="en-US" dirty="0" smtClean="0">
                <a:solidFill>
                  <a:srgbClr val="000000"/>
                </a:solidFill>
              </a:rPr>
              <a:t> principles of interactive individual-societal development via the creation of meaning in everyday activities </a:t>
            </a:r>
          </a:p>
          <a:p>
            <a:r>
              <a:rPr lang="en-ZA" dirty="0">
                <a:solidFill>
                  <a:srgbClr val="000000"/>
                </a:solidFill>
              </a:rPr>
              <a:t>Attempts to go beyond an “individualistic” framing of psychological difficulties</a:t>
            </a:r>
          </a:p>
          <a:p>
            <a:r>
              <a:rPr lang="en-ZA" dirty="0" smtClean="0">
                <a:solidFill>
                  <a:srgbClr val="000000"/>
                </a:solidFill>
              </a:rPr>
              <a:t>Takes </a:t>
            </a:r>
            <a:r>
              <a:rPr lang="en-ZA" dirty="0">
                <a:solidFill>
                  <a:srgbClr val="000000"/>
                </a:solidFill>
              </a:rPr>
              <a:t>into account historicity, context and various levels of analytic scale from within a socio/cultural and historical perspective. </a:t>
            </a:r>
            <a:endParaRPr lang="en-ZA" dirty="0" smtClean="0">
              <a:solidFill>
                <a:srgbClr val="000000"/>
              </a:solidFill>
            </a:endParaRPr>
          </a:p>
          <a:p>
            <a:r>
              <a:rPr lang="en-ZA" dirty="0" smtClean="0">
                <a:solidFill>
                  <a:srgbClr val="000000"/>
                </a:solidFill>
              </a:rPr>
              <a:t>Understands life </a:t>
            </a:r>
            <a:r>
              <a:rPr lang="en-ZA" dirty="0">
                <a:solidFill>
                  <a:srgbClr val="000000"/>
                </a:solidFill>
              </a:rPr>
              <a:t>experiences as that of a separate activity that continues throughout an individual's life</a:t>
            </a:r>
            <a:r>
              <a:rPr lang="en-US" dirty="0">
                <a:solidFill>
                  <a:srgbClr val="000000"/>
                </a:solidFill>
              </a:rPr>
              <a:t> </a:t>
            </a:r>
            <a:r>
              <a:rPr lang="en-US" dirty="0" smtClean="0">
                <a:solidFill>
                  <a:srgbClr val="000000"/>
                </a:solidFill>
              </a:rPr>
              <a:t>(</a:t>
            </a:r>
            <a:r>
              <a:rPr lang="en-US" dirty="0" err="1" smtClean="0">
                <a:solidFill>
                  <a:srgbClr val="000000"/>
                </a:solidFill>
              </a:rPr>
              <a:t>Kolpachnikov</a:t>
            </a:r>
            <a:r>
              <a:rPr lang="en-US" dirty="0" smtClean="0">
                <a:solidFill>
                  <a:srgbClr val="000000"/>
                </a:solidFill>
              </a:rPr>
              <a:t>, 2015)</a:t>
            </a:r>
            <a:endParaRPr lang="en-ZA" dirty="0" smtClean="0">
              <a:solidFill>
                <a:srgbClr val="000000"/>
              </a:solidFill>
            </a:endParaRPr>
          </a:p>
          <a:p>
            <a:r>
              <a:rPr lang="en-ZA" dirty="0" smtClean="0">
                <a:solidFill>
                  <a:srgbClr val="000000"/>
                </a:solidFill>
              </a:rPr>
              <a:t>Observes how current material ecologies faced by asylum seekers in the host country both enable and constrain human activity  </a:t>
            </a:r>
          </a:p>
          <a:p>
            <a:endParaRPr lang="en-ZA" dirty="0" smtClean="0"/>
          </a:p>
        </p:txBody>
      </p:sp>
    </p:spTree>
    <p:extLst>
      <p:ext uri="{BB962C8B-B14F-4D97-AF65-F5344CB8AC3E}">
        <p14:creationId xmlns:p14="http://schemas.microsoft.com/office/powerpoint/2010/main" val="8441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trauma in this context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ZA" dirty="0">
                <a:solidFill>
                  <a:srgbClr val="000000"/>
                </a:solidFill>
              </a:rPr>
              <a:t>T</a:t>
            </a:r>
            <a:r>
              <a:rPr lang="en-ZA" dirty="0" smtClean="0">
                <a:solidFill>
                  <a:srgbClr val="000000"/>
                </a:solidFill>
              </a:rPr>
              <a:t>rauma </a:t>
            </a:r>
            <a:r>
              <a:rPr lang="en-ZA" dirty="0">
                <a:solidFill>
                  <a:srgbClr val="000000"/>
                </a:solidFill>
              </a:rPr>
              <a:t>is defined as a frightful experience which overwhelms the psyche to such an extent that images, words or other memories related to the event are unable to be integrated into the system of representations which structure the experience of the individual (Garland, 2002; Sturm, Baubet, &amp; Moro, 2007</a:t>
            </a:r>
            <a:r>
              <a:rPr lang="en-ZA" dirty="0" smtClean="0">
                <a:solidFill>
                  <a:srgbClr val="000000"/>
                </a:solidFill>
              </a:rPr>
              <a:t>)</a:t>
            </a:r>
            <a:endParaRPr lang="en-ZA" dirty="0">
              <a:solidFill>
                <a:srgbClr val="000000"/>
              </a:solidFill>
            </a:endParaRPr>
          </a:p>
          <a:p>
            <a:pPr lvl="0"/>
            <a:r>
              <a:rPr lang="en-ZA" dirty="0" smtClean="0">
                <a:solidFill>
                  <a:srgbClr val="000000"/>
                </a:solidFill>
              </a:rPr>
              <a:t>Torture </a:t>
            </a:r>
            <a:r>
              <a:rPr lang="en-ZA" dirty="0">
                <a:solidFill>
                  <a:srgbClr val="000000"/>
                </a:solidFill>
              </a:rPr>
              <a:t>experienced in country of origin</a:t>
            </a:r>
            <a:endParaRPr lang="en-US" dirty="0">
              <a:solidFill>
                <a:srgbClr val="000000"/>
              </a:solidFill>
            </a:endParaRPr>
          </a:p>
          <a:p>
            <a:pPr lvl="0"/>
            <a:r>
              <a:rPr lang="en-ZA" dirty="0">
                <a:solidFill>
                  <a:srgbClr val="000000"/>
                </a:solidFill>
              </a:rPr>
              <a:t>Migration – disconnection, loss, feelings of invisibility and disconnectedness, rupture in connection to home</a:t>
            </a:r>
            <a:endParaRPr lang="en-US" dirty="0">
              <a:solidFill>
                <a:srgbClr val="000000"/>
              </a:solidFill>
            </a:endParaRPr>
          </a:p>
          <a:p>
            <a:pPr lvl="0"/>
            <a:r>
              <a:rPr lang="en-ZA" dirty="0">
                <a:solidFill>
                  <a:srgbClr val="000000"/>
                </a:solidFill>
              </a:rPr>
              <a:t>Post-migration: physical, social and political isolation, adapting to a new socio-cultural environment where a “new” self may need to be forged and negotiated, often a period of “dehumanisation” and loss of social recognition as a result of “en masse” </a:t>
            </a:r>
            <a:r>
              <a:rPr lang="en-ZA" dirty="0" smtClean="0">
                <a:solidFill>
                  <a:srgbClr val="000000"/>
                </a:solidFill>
              </a:rPr>
              <a:t>treatment</a:t>
            </a:r>
            <a:endParaRPr lang="en-US" dirty="0">
              <a:solidFill>
                <a:srgbClr val="000000"/>
              </a:solidFill>
            </a:endParaRPr>
          </a:p>
          <a:p>
            <a:pPr lvl="0"/>
            <a:r>
              <a:rPr lang="en-ZA" dirty="0">
                <a:solidFill>
                  <a:srgbClr val="000000"/>
                </a:solidFill>
              </a:rPr>
              <a:t>Trauma begets trauma : All of this leads to a breakdown in social </a:t>
            </a:r>
            <a:r>
              <a:rPr lang="en-ZA" dirty="0" smtClean="0">
                <a:solidFill>
                  <a:srgbClr val="000000"/>
                </a:solidFill>
              </a:rPr>
              <a:t>connection</a:t>
            </a:r>
            <a:endParaRPr lang="en-US" dirty="0">
              <a:solidFill>
                <a:srgbClr val="000000"/>
              </a:solidFill>
            </a:endParaRPr>
          </a:p>
        </p:txBody>
      </p:sp>
    </p:spTree>
    <p:extLst>
      <p:ext uri="{BB962C8B-B14F-4D97-AF65-F5344CB8AC3E}">
        <p14:creationId xmlns:p14="http://schemas.microsoft.com/office/powerpoint/2010/main" val="2332333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000000"/>
                </a:solidFill>
              </a:rPr>
              <a:t>How is the experience of trauma </a:t>
            </a:r>
            <a:r>
              <a:rPr lang="en-US" dirty="0" smtClean="0">
                <a:solidFill>
                  <a:srgbClr val="000000"/>
                </a:solidFill>
              </a:rPr>
              <a:t>in this context historically </a:t>
            </a:r>
            <a:r>
              <a:rPr lang="en-US" dirty="0">
                <a:solidFill>
                  <a:srgbClr val="000000"/>
                </a:solidFill>
              </a:rPr>
              <a:t>rooted, socially constructed and culturally shaped? </a:t>
            </a:r>
          </a:p>
          <a:p>
            <a:r>
              <a:rPr lang="en-ZA" dirty="0" smtClean="0">
                <a:solidFill>
                  <a:srgbClr val="000000"/>
                </a:solidFill>
              </a:rPr>
              <a:t>How do the asylum seekers diagnosed with PTSD arrange, organize, direct </a:t>
            </a:r>
            <a:r>
              <a:rPr lang="en-ZA" dirty="0">
                <a:solidFill>
                  <a:srgbClr val="000000"/>
                </a:solidFill>
              </a:rPr>
              <a:t>and </a:t>
            </a:r>
            <a:r>
              <a:rPr lang="en-ZA" dirty="0" smtClean="0">
                <a:solidFill>
                  <a:srgbClr val="000000"/>
                </a:solidFill>
              </a:rPr>
              <a:t>regulate their </a:t>
            </a:r>
            <a:r>
              <a:rPr lang="en-ZA" dirty="0">
                <a:solidFill>
                  <a:srgbClr val="000000"/>
                </a:solidFill>
              </a:rPr>
              <a:t>life </a:t>
            </a:r>
            <a:r>
              <a:rPr lang="en-ZA" dirty="0" smtClean="0">
                <a:solidFill>
                  <a:srgbClr val="000000"/>
                </a:solidFill>
              </a:rPr>
              <a:t>activities</a:t>
            </a:r>
            <a:r>
              <a:rPr lang="en-US" dirty="0">
                <a:solidFill>
                  <a:srgbClr val="000000"/>
                </a:solidFill>
              </a:rPr>
              <a:t> </a:t>
            </a:r>
            <a:r>
              <a:rPr lang="en-US" dirty="0" smtClean="0">
                <a:solidFill>
                  <a:srgbClr val="000000"/>
                </a:solidFill>
              </a:rPr>
              <a:t>to ‘</a:t>
            </a:r>
            <a:r>
              <a:rPr lang="en-ZA" dirty="0" smtClean="0">
                <a:solidFill>
                  <a:srgbClr val="000000"/>
                </a:solidFill>
              </a:rPr>
              <a:t>not </a:t>
            </a:r>
            <a:r>
              <a:rPr lang="en-ZA" dirty="0">
                <a:solidFill>
                  <a:srgbClr val="000000"/>
                </a:solidFill>
              </a:rPr>
              <a:t>only </a:t>
            </a:r>
            <a:r>
              <a:rPr lang="en-ZA" dirty="0" smtClean="0">
                <a:solidFill>
                  <a:srgbClr val="000000"/>
                </a:solidFill>
              </a:rPr>
              <a:t>answer </a:t>
            </a:r>
            <a:r>
              <a:rPr lang="en-ZA" dirty="0">
                <a:solidFill>
                  <a:srgbClr val="000000"/>
                </a:solidFill>
              </a:rPr>
              <a:t>to past or present conditions, but also envisions future ones, contributing to their creation as they evolve in the fabric of social </a:t>
            </a:r>
            <a:r>
              <a:rPr lang="en-ZA" dirty="0" smtClean="0">
                <a:solidFill>
                  <a:srgbClr val="000000"/>
                </a:solidFill>
              </a:rPr>
              <a:t>life?’ </a:t>
            </a:r>
            <a:r>
              <a:rPr lang="en-ZA" dirty="0">
                <a:solidFill>
                  <a:srgbClr val="000000"/>
                </a:solidFill>
              </a:rPr>
              <a:t>(Stetsenko &amp; Arievitch, 2004)</a:t>
            </a:r>
            <a:endParaRPr lang="en-US" dirty="0">
              <a:solidFill>
                <a:srgbClr val="000000"/>
              </a:solidFill>
            </a:endParaRPr>
          </a:p>
          <a:p>
            <a:endParaRPr lang="en-US" dirty="0"/>
          </a:p>
        </p:txBody>
      </p:sp>
    </p:spTree>
    <p:extLst>
      <p:ext uri="{BB962C8B-B14F-4D97-AF65-F5344CB8AC3E}">
        <p14:creationId xmlns:p14="http://schemas.microsoft.com/office/powerpoint/2010/main" val="823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ZA" dirty="0" smtClean="0">
                <a:solidFill>
                  <a:srgbClr val="000000"/>
                </a:solidFill>
              </a:rPr>
              <a:t>The year-long field intervention </a:t>
            </a:r>
            <a:r>
              <a:rPr lang="en-ZA" dirty="0" smtClean="0">
                <a:solidFill>
                  <a:srgbClr val="000000"/>
                </a:solidFill>
              </a:rPr>
              <a:t>allow</a:t>
            </a:r>
            <a:r>
              <a:rPr lang="en-US" dirty="0">
                <a:solidFill>
                  <a:srgbClr val="000000"/>
                </a:solidFill>
              </a:rPr>
              <a:t>s</a:t>
            </a:r>
            <a:r>
              <a:rPr lang="en-ZA" dirty="0" smtClean="0">
                <a:solidFill>
                  <a:srgbClr val="000000"/>
                </a:solidFill>
              </a:rPr>
              <a:t> </a:t>
            </a:r>
            <a:r>
              <a:rPr lang="en-ZA" dirty="0">
                <a:solidFill>
                  <a:srgbClr val="000000"/>
                </a:solidFill>
              </a:rPr>
              <a:t>for collaboration with team members of </a:t>
            </a:r>
            <a:r>
              <a:rPr lang="en-ZA" dirty="0" smtClean="0">
                <a:solidFill>
                  <a:srgbClr val="000000"/>
                </a:solidFill>
              </a:rPr>
              <a:t>MSF, </a:t>
            </a:r>
            <a:r>
              <a:rPr lang="en-ZA" dirty="0">
                <a:solidFill>
                  <a:srgbClr val="000000"/>
                </a:solidFill>
              </a:rPr>
              <a:t>local refugee communities and individual beneficiaries, including those diagnosed with PTSD, in order to forge a more direct link between intellectual knowledge and moment-to-moment personal and social action </a:t>
            </a:r>
            <a:r>
              <a:rPr lang="en-ZA" dirty="0" smtClean="0">
                <a:solidFill>
                  <a:srgbClr val="000000"/>
                </a:solidFill>
              </a:rPr>
              <a:t>as </a:t>
            </a:r>
            <a:r>
              <a:rPr lang="en-ZA" dirty="0">
                <a:solidFill>
                  <a:srgbClr val="000000"/>
                </a:solidFill>
              </a:rPr>
              <a:t>well as for an analysis of institutional </a:t>
            </a:r>
            <a:r>
              <a:rPr lang="en-ZA" dirty="0" smtClean="0">
                <a:solidFill>
                  <a:srgbClr val="000000"/>
                </a:solidFill>
              </a:rPr>
              <a:t>frameworks : collaborative and “upside down”  </a:t>
            </a:r>
          </a:p>
          <a:p>
            <a:pPr marL="0" indent="0">
              <a:buNone/>
            </a:pPr>
            <a:r>
              <a:rPr lang="en-ZA" dirty="0" smtClean="0">
                <a:solidFill>
                  <a:srgbClr val="000000"/>
                </a:solidFill>
              </a:rPr>
              <a:t>It </a:t>
            </a:r>
            <a:r>
              <a:rPr lang="en-ZA" smtClean="0">
                <a:solidFill>
                  <a:srgbClr val="000000"/>
                </a:solidFill>
              </a:rPr>
              <a:t>equally </a:t>
            </a:r>
            <a:r>
              <a:rPr lang="en-ZA" smtClean="0">
                <a:solidFill>
                  <a:srgbClr val="000000"/>
                </a:solidFill>
              </a:rPr>
              <a:t>incorporates </a:t>
            </a:r>
            <a:r>
              <a:rPr lang="en-ZA" dirty="0">
                <a:solidFill>
                  <a:srgbClr val="000000"/>
                </a:solidFill>
              </a:rPr>
              <a:t>a focus on the ever-changing cultural and social systems which determine the various forms of individual subjective experience of psychological difficulties (Ratcliff &amp; Rossi, 2015) </a:t>
            </a:r>
            <a:endParaRPr lang="en-ZA" dirty="0" smtClean="0">
              <a:solidFill>
                <a:srgbClr val="000000"/>
              </a:solidFill>
            </a:endParaRPr>
          </a:p>
          <a:p>
            <a:pPr marL="0" indent="0">
              <a:buNone/>
            </a:pPr>
            <a:endParaRPr lang="en-US" dirty="0"/>
          </a:p>
        </p:txBody>
      </p:sp>
    </p:spTree>
    <p:extLst>
      <p:ext uri="{BB962C8B-B14F-4D97-AF65-F5344CB8AC3E}">
        <p14:creationId xmlns:p14="http://schemas.microsoft.com/office/powerpoint/2010/main" val="403018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Conducted in collaboration with </a:t>
            </a:r>
            <a:r>
              <a:rPr lang="en-US" dirty="0" err="1" smtClean="0">
                <a:solidFill>
                  <a:srgbClr val="000000"/>
                </a:solidFill>
              </a:rPr>
              <a:t>Medecins</a:t>
            </a:r>
            <a:r>
              <a:rPr lang="en-US" dirty="0" smtClean="0">
                <a:solidFill>
                  <a:srgbClr val="000000"/>
                </a:solidFill>
              </a:rPr>
              <a:t> Sans </a:t>
            </a:r>
            <a:r>
              <a:rPr lang="en-US" dirty="0" err="1" smtClean="0">
                <a:solidFill>
                  <a:srgbClr val="000000"/>
                </a:solidFill>
              </a:rPr>
              <a:t>Frontieres</a:t>
            </a:r>
            <a:r>
              <a:rPr lang="en-US" dirty="0" smtClean="0">
                <a:solidFill>
                  <a:srgbClr val="000000"/>
                </a:solidFill>
              </a:rPr>
              <a:t>, in a </a:t>
            </a:r>
            <a:r>
              <a:rPr lang="en-US" dirty="0" err="1" smtClean="0">
                <a:solidFill>
                  <a:srgbClr val="000000"/>
                </a:solidFill>
              </a:rPr>
              <a:t>centre</a:t>
            </a:r>
            <a:r>
              <a:rPr lang="en-US" dirty="0" smtClean="0">
                <a:solidFill>
                  <a:srgbClr val="000000"/>
                </a:solidFill>
              </a:rPr>
              <a:t> for victims of torture in Athens</a:t>
            </a:r>
          </a:p>
          <a:p>
            <a:r>
              <a:rPr lang="en-US" dirty="0" smtClean="0">
                <a:solidFill>
                  <a:srgbClr val="000000"/>
                </a:solidFill>
              </a:rPr>
              <a:t>Involved 2 months of participant observation in summer 2016 with subsequent follow up visits </a:t>
            </a:r>
          </a:p>
          <a:p>
            <a:r>
              <a:rPr lang="en-US" dirty="0" smtClean="0">
                <a:solidFill>
                  <a:srgbClr val="000000"/>
                </a:solidFill>
              </a:rPr>
              <a:t>10 individual asylum seekers were followed over the period of a year</a:t>
            </a:r>
          </a:p>
          <a:p>
            <a:r>
              <a:rPr lang="en-US" dirty="0" smtClean="0">
                <a:solidFill>
                  <a:srgbClr val="000000"/>
                </a:solidFill>
              </a:rPr>
              <a:t>Interviews were also conducted with health professionals, cultural mediators, and refugee community leaders/representatives</a:t>
            </a:r>
            <a:endParaRPr lang="en-US" dirty="0">
              <a:solidFill>
                <a:srgbClr val="000000"/>
              </a:solidFill>
            </a:endParaRPr>
          </a:p>
        </p:txBody>
      </p:sp>
    </p:spTree>
    <p:extLst>
      <p:ext uri="{BB962C8B-B14F-4D97-AF65-F5344CB8AC3E}">
        <p14:creationId xmlns:p14="http://schemas.microsoft.com/office/powerpoint/2010/main" val="18239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through the lens of CHAT</a:t>
            </a:r>
            <a:endParaRPr lang="en-US" dirty="0"/>
          </a:p>
        </p:txBody>
      </p:sp>
      <p:sp>
        <p:nvSpPr>
          <p:cNvPr id="3" name="Content Placeholder 2"/>
          <p:cNvSpPr>
            <a:spLocks noGrp="1"/>
          </p:cNvSpPr>
          <p:nvPr>
            <p:ph idx="1"/>
          </p:nvPr>
        </p:nvSpPr>
        <p:spPr/>
        <p:txBody>
          <a:bodyPr>
            <a:normAutofit fontScale="92500" lnSpcReduction="10000"/>
          </a:bodyPr>
          <a:lstStyle/>
          <a:p>
            <a:r>
              <a:rPr lang="en-ZA" dirty="0" smtClean="0">
                <a:solidFill>
                  <a:srgbClr val="000000"/>
                </a:solidFill>
              </a:rPr>
              <a:t>Draws </a:t>
            </a:r>
            <a:r>
              <a:rPr lang="en-ZA" dirty="0">
                <a:solidFill>
                  <a:srgbClr val="000000"/>
                </a:solidFill>
              </a:rPr>
              <a:t>on a socio-cultural framework which focuses</a:t>
            </a:r>
            <a:r>
              <a:rPr lang="en-US" dirty="0">
                <a:solidFill>
                  <a:srgbClr val="000000"/>
                </a:solidFill>
              </a:rPr>
              <a:t> on the </a:t>
            </a:r>
            <a:r>
              <a:rPr lang="en-US" dirty="0" err="1">
                <a:solidFill>
                  <a:srgbClr val="000000"/>
                </a:solidFill>
              </a:rPr>
              <a:t>intersubjective</a:t>
            </a:r>
            <a:r>
              <a:rPr lang="en-US" dirty="0">
                <a:solidFill>
                  <a:srgbClr val="000000"/>
                </a:solidFill>
              </a:rPr>
              <a:t>, </a:t>
            </a:r>
            <a:r>
              <a:rPr lang="en-US" dirty="0" err="1">
                <a:solidFill>
                  <a:srgbClr val="000000"/>
                </a:solidFill>
              </a:rPr>
              <a:t>mediational</a:t>
            </a:r>
            <a:r>
              <a:rPr lang="en-US" dirty="0">
                <a:solidFill>
                  <a:srgbClr val="000000"/>
                </a:solidFill>
              </a:rPr>
              <a:t> space between the individual and culture-society-interaction </a:t>
            </a:r>
            <a:endParaRPr lang="en-US" dirty="0" smtClean="0">
              <a:solidFill>
                <a:srgbClr val="000000"/>
              </a:solidFill>
            </a:endParaRPr>
          </a:p>
          <a:p>
            <a:r>
              <a:rPr lang="en-ZA" dirty="0" smtClean="0">
                <a:solidFill>
                  <a:srgbClr val="000000"/>
                </a:solidFill>
              </a:rPr>
              <a:t>‘</a:t>
            </a:r>
            <a:r>
              <a:rPr lang="en-ZA" dirty="0">
                <a:solidFill>
                  <a:srgbClr val="000000"/>
                </a:solidFill>
              </a:rPr>
              <a:t>a family of approaches to understanding human mental functioning and action that focuses on how culture, history and social interactions shape individual consciousness’ (p. 1), with a focus on the various levels in which to make sense of human mental functioning: phylogeny (the history of the species), the cultural history of the social group, ontogenesis (the personal history of the individual), and micro-genesis (a microhistory of specific events in the life of the individual, including traumatic events</a:t>
            </a:r>
            <a:r>
              <a:rPr lang="en-ZA" dirty="0" smtClean="0">
                <a:solidFill>
                  <a:srgbClr val="000000"/>
                </a:solidFill>
              </a:rPr>
              <a:t>) (O’Connor, 2015)</a:t>
            </a:r>
            <a:endParaRPr lang="en-US" dirty="0">
              <a:solidFill>
                <a:srgbClr val="000000"/>
              </a:solidFill>
            </a:endParaRPr>
          </a:p>
        </p:txBody>
      </p:sp>
    </p:spTree>
    <p:extLst>
      <p:ext uri="{BB962C8B-B14F-4D97-AF65-F5344CB8AC3E}">
        <p14:creationId xmlns:p14="http://schemas.microsoft.com/office/powerpoint/2010/main" val="2536239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1392</TotalTime>
  <Words>1820</Words>
  <Application>Microsoft Office PowerPoint</Application>
  <PresentationFormat>Экран (4:3)</PresentationFormat>
  <Paragraphs>65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Breeze</vt:lpstr>
      <vt:lpstr>Using cultural-historical activity theory to explore trauma among refugee populations in Europe </vt:lpstr>
      <vt:lpstr>Introduction</vt:lpstr>
      <vt:lpstr> PTSD from a CHAT perspective</vt:lpstr>
      <vt:lpstr>The objective of the research </vt:lpstr>
      <vt:lpstr>Defining trauma in this context</vt:lpstr>
      <vt:lpstr>Презентация PowerPoint</vt:lpstr>
      <vt:lpstr>Methodology </vt:lpstr>
      <vt:lpstr>Methodology</vt:lpstr>
      <vt:lpstr>Analysis: through the lens of CHAT</vt:lpstr>
      <vt:lpstr>Results </vt:lpstr>
      <vt:lpstr>The case of Dilraj</vt:lpstr>
      <vt:lpstr>Презентация PowerPoint</vt:lpstr>
      <vt:lpstr>The case of Brigitte:  (Sep 2017)</vt:lpstr>
      <vt:lpstr>Презентация PowerPoint</vt:lpstr>
      <vt:lpstr>January 2017</vt:lpstr>
      <vt:lpstr>Conclusion</vt:lpstr>
      <vt:lpstr>Презентация PowerPoint</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cultural-historical activity theory to explore trauma among refugee populations in Europe </dc:title>
  <dc:creator>Gail Womersley</dc:creator>
  <cp:lastModifiedBy>work</cp:lastModifiedBy>
  <cp:revision>41</cp:revision>
  <dcterms:created xsi:type="dcterms:W3CDTF">2017-06-27T14:39:27Z</dcterms:created>
  <dcterms:modified xsi:type="dcterms:W3CDTF">2017-07-05T12:31:47Z</dcterms:modified>
</cp:coreProperties>
</file>